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7"/>
  </p:notesMasterIdLst>
  <p:sldIdLst>
    <p:sldId id="261" r:id="rId3"/>
    <p:sldId id="278" r:id="rId4"/>
    <p:sldId id="408" r:id="rId5"/>
    <p:sldId id="407" r:id="rId6"/>
    <p:sldId id="279" r:id="rId7"/>
    <p:sldId id="280" r:id="rId8"/>
    <p:sldId id="309" r:id="rId9"/>
    <p:sldId id="409" r:id="rId10"/>
    <p:sldId id="323" r:id="rId11"/>
    <p:sldId id="379" r:id="rId12"/>
    <p:sldId id="404" r:id="rId13"/>
    <p:sldId id="411" r:id="rId14"/>
    <p:sldId id="410" r:id="rId15"/>
    <p:sldId id="405" r:id="rId16"/>
  </p:sldIdLst>
  <p:sldSz cx="9906000" cy="6858000" type="A4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2D"/>
    <a:srgbClr val="32FA66"/>
    <a:srgbClr val="F85AC3"/>
    <a:srgbClr val="FF5353"/>
    <a:srgbClr val="74FF5D"/>
    <a:srgbClr val="07E74C"/>
    <a:srgbClr val="01F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AB683-28FA-449A-92B2-B9922510CC30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CA7FB-AE11-4F72-B562-EB9323ADEB7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3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en.phys.univ.kiev.ua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Google Shape;239;g20883fa4f8b_0_11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2338" name="Google Shape;240;g20883fa4f8b_0_11:notes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-228600" algn="just" eaLnBrk="1" hangingPunct="1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1.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	</a:t>
            </a:r>
            <a:r>
              <a:rPr lang="ru-RU" sz="900" b="1" u="sng">
                <a:solidFill>
                  <a:srgbClr val="333333"/>
                </a:solidFill>
                <a:latin typeface="Arial" charset="0"/>
                <a:cs typeface="Arial" charset="0"/>
                <a:hlinkClick r:id="rId3"/>
              </a:rPr>
              <a:t>Кафедра загальної фізики</a:t>
            </a:r>
            <a:endParaRPr lang="ru-RU" sz="900" b="1" u="sng">
              <a:solidFill>
                <a:srgbClr val="333333"/>
              </a:solidFill>
              <a:latin typeface="Arial" charset="0"/>
              <a:cs typeface="Arial" charset="0"/>
            </a:endParaRPr>
          </a:p>
          <a:p>
            <a:pPr marL="0" indent="-228600" algn="just" eaLnBrk="1" hangingPunct="1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Далі інформація про кожну кафедру окремо: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Назва кафедри, зав.кафедри (з фото), які основні курси/спец курси в рамках бакалаврату забезпечує кафедра.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Які спецкурси вже на магістратурі забезпечує кафедра (яку спеціалізацію можна отримати навчаючись саме на цій кафедрі/програмі)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Основні наукові напрямки дослідження та коротка інформація про них</a:t>
            </a:r>
          </a:p>
          <a:p>
            <a:pPr marL="0" indent="-228600" algn="just" eaLnBrk="1" hangingPunct="1"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ru-RU">
                <a:latin typeface="Arial" charset="0"/>
                <a:cs typeface="Arial" charset="0"/>
              </a:rPr>
              <a:t>·</a:t>
            </a:r>
            <a:r>
              <a:rPr lang="ru-RU" sz="700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  	</a:t>
            </a:r>
            <a:r>
              <a:rPr lang="ru-RU"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Досягнення кафедри, чим вона пишається (визначна постать/ лабораторія/ міжнародні зв’язки/ чи хоч якийсь крутий прилад)</a:t>
            </a:r>
          </a:p>
          <a:p>
            <a:pPr marL="0" indent="-228600" eaLnBrk="1" hangingPunct="1">
              <a:spcBef>
                <a:spcPts val="600"/>
              </a:spcBef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FE1A4-0BDA-5033-D9FC-54D2FEA8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4A7A9365-AB9A-4372-FC91-C17AD4085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6D85FD3F-EEE5-B6AD-4DAB-52A2A99D8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988243F-8EAA-BD20-083A-15410531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84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97B67-FB40-E541-FCC6-3E72DFCE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E5CAEB7C-56C4-A528-2245-264CF5621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D58C60D1-9FD4-990B-AA16-ED2753440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3B0D38D-F99E-177D-1B6B-61BE8F6FF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18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7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1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Google Shape;249;g20c58b263e9_2_9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4386" name="Google Shape;250;g20c58b263e9_2_9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Google Shape;258;g20c58b263e9_2_22:notes"/>
          <p:cNvSpPr>
            <a:spLocks noGrp="1" noRot="1" noChangeAspect="1"/>
          </p:cNvSpPr>
          <p:nvPr>
            <p:ph type="sldImg" idx="2"/>
          </p:nvPr>
        </p:nvSpPr>
        <p:spPr>
          <a:ln>
            <a:miter lim="800000"/>
            <a:headEnd/>
            <a:tailEnd/>
          </a:ln>
        </p:spPr>
      </p:sp>
      <p:sp>
        <p:nvSpPr>
          <p:cNvPr id="146434" name="Google Shape;259;g20c58b263e9_2_22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sz="11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53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0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820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7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504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850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766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61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5"/>
          <p:cNvCxnSpPr/>
          <p:nvPr/>
        </p:nvCxnSpPr>
        <p:spPr>
          <a:xfrm flipH="1">
            <a:off x="6684831" y="8467"/>
            <a:ext cx="3095625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6"/>
          <p:cNvCxnSpPr/>
          <p:nvPr/>
        </p:nvCxnSpPr>
        <p:spPr>
          <a:xfrm flipH="1">
            <a:off x="4963319" y="91018"/>
            <a:ext cx="4940962" cy="6081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8"/>
          <p:cNvCxnSpPr/>
          <p:nvPr/>
        </p:nvCxnSpPr>
        <p:spPr>
          <a:xfrm flipH="1">
            <a:off x="5879968" y="228600"/>
            <a:ext cx="4024313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0"/>
          <p:cNvCxnSpPr/>
          <p:nvPr/>
        </p:nvCxnSpPr>
        <p:spPr>
          <a:xfrm flipH="1">
            <a:off x="5960798" y="31751"/>
            <a:ext cx="3943483" cy="48535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2"/>
          <p:cNvCxnSpPr/>
          <p:nvPr/>
        </p:nvCxnSpPr>
        <p:spPr>
          <a:xfrm flipH="1">
            <a:off x="6375268" y="609600"/>
            <a:ext cx="3529013" cy="43434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922" y="685801"/>
            <a:ext cx="6500813" cy="2971801"/>
          </a:xfrm>
        </p:spPr>
        <p:txBody>
          <a:bodyPr anchor="b"/>
          <a:lstStyle>
            <a:lvl1pPr algn="l">
              <a:defRPr sz="39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5922" y="3843867"/>
            <a:ext cx="5200650" cy="1947333"/>
          </a:xfrm>
        </p:spPr>
        <p:txBody>
          <a:bodyPr anchor="t"/>
          <a:lstStyle>
            <a:lvl1pPr marL="0" indent="0" algn="l">
              <a:buNone/>
              <a:defRPr sz="1706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1C41-359C-47C3-A900-D5B24E0F020A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95F8F0A-15A6-4A11-BFCB-FBDA743E8B60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54492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23A41-E4F7-4C67-B2FE-F4D1DE385342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2506C-BAF7-4E07-9ED9-F1E4688E8E71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136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3" y="2006600"/>
            <a:ext cx="6934201" cy="2281600"/>
          </a:xfrm>
        </p:spPr>
        <p:txBody>
          <a:bodyPr anchor="b"/>
          <a:lstStyle>
            <a:lvl1pPr algn="l">
              <a:defRPr sz="2925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495800"/>
            <a:ext cx="6934200" cy="1498600"/>
          </a:xfrm>
        </p:spPr>
        <p:txBody>
          <a:bodyPr anchor="t"/>
          <a:lstStyle>
            <a:lvl1pPr marL="0" indent="0" algn="l">
              <a:buNone/>
              <a:defRPr sz="1462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9B898-AC11-4C77-AEEA-EFA1AFC64B8F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3549930-968E-4307-B8A1-FED5F5E3CF24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40755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923" y="685801"/>
            <a:ext cx="4011844" cy="361526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109" y="685801"/>
            <a:ext cx="4009264" cy="361526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AC49FC-2988-4DE3-B6DB-DC6E5DD4FA68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0750A-1356-42D2-A6E6-428313B4FB95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458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9816" y="685800"/>
            <a:ext cx="3777952" cy="576263"/>
          </a:xfrm>
        </p:spPr>
        <p:txBody>
          <a:bodyPr anchor="b">
            <a:noAutofit/>
          </a:bodyPr>
          <a:lstStyle>
            <a:lvl1pPr marL="0" indent="0">
              <a:buNone/>
              <a:defRPr sz="2275" b="0">
                <a:solidFill>
                  <a:schemeClr val="tx1"/>
                </a:solidFill>
              </a:defRPr>
            </a:lvl1pPr>
            <a:lvl2pPr marL="371464" indent="0">
              <a:buNone/>
              <a:defRPr sz="1625" b="1"/>
            </a:lvl2pPr>
            <a:lvl3pPr marL="742927" indent="0">
              <a:buNone/>
              <a:defRPr sz="1462" b="1"/>
            </a:lvl3pPr>
            <a:lvl4pPr marL="1114391" indent="0">
              <a:buNone/>
              <a:defRPr sz="1300" b="1"/>
            </a:lvl4pPr>
            <a:lvl5pPr marL="1485854" indent="0">
              <a:buNone/>
              <a:defRPr sz="1300" b="1"/>
            </a:lvl5pPr>
            <a:lvl6pPr marL="1857318" indent="0">
              <a:buNone/>
              <a:defRPr sz="1300" b="1"/>
            </a:lvl6pPr>
            <a:lvl7pPr marL="2228781" indent="0">
              <a:buNone/>
              <a:defRPr sz="1300" b="1"/>
            </a:lvl7pPr>
            <a:lvl8pPr marL="2600245" indent="0">
              <a:buNone/>
              <a:defRPr sz="1300" b="1"/>
            </a:lvl8pPr>
            <a:lvl9pPr marL="2971709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923" y="1270529"/>
            <a:ext cx="4011844" cy="303053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9241" y="685800"/>
            <a:ext cx="3790422" cy="576263"/>
          </a:xfrm>
        </p:spPr>
        <p:txBody>
          <a:bodyPr anchor="b">
            <a:noAutofit/>
          </a:bodyPr>
          <a:lstStyle>
            <a:lvl1pPr marL="0" indent="0">
              <a:buNone/>
              <a:defRPr sz="2275" b="0">
                <a:solidFill>
                  <a:schemeClr val="tx1"/>
                </a:solidFill>
              </a:defRPr>
            </a:lvl1pPr>
            <a:lvl2pPr marL="371464" indent="0">
              <a:buNone/>
              <a:defRPr sz="1625" b="1"/>
            </a:lvl2pPr>
            <a:lvl3pPr marL="742927" indent="0">
              <a:buNone/>
              <a:defRPr sz="1462" b="1"/>
            </a:lvl3pPr>
            <a:lvl4pPr marL="1114391" indent="0">
              <a:buNone/>
              <a:defRPr sz="1300" b="1"/>
            </a:lvl4pPr>
            <a:lvl5pPr marL="1485854" indent="0">
              <a:buNone/>
              <a:defRPr sz="1300" b="1"/>
            </a:lvl5pPr>
            <a:lvl6pPr marL="1857318" indent="0">
              <a:buNone/>
              <a:defRPr sz="1300" b="1"/>
            </a:lvl6pPr>
            <a:lvl7pPr marL="2228781" indent="0">
              <a:buNone/>
              <a:defRPr sz="1300" b="1"/>
            </a:lvl7pPr>
            <a:lvl8pPr marL="2600245" indent="0">
              <a:buNone/>
              <a:defRPr sz="1300" b="1"/>
            </a:lvl8pPr>
            <a:lvl9pPr marL="2971709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7819" y="1262061"/>
            <a:ext cx="4004965" cy="303053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32BA7-7618-4C71-B870-04D8ECCB05AE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B3E1-36C1-4E9C-8EB4-A062E791B7FE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2765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88B5A-CFC5-4610-A744-526A5285CF44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28564CB-E5D3-40AD-9188-B2736596F82A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039443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05553-F86A-4893-8191-D44D5A82A1C3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AC39F49-002D-4B72-AB54-DAE75F7275A8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81573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95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572" y="685800"/>
            <a:ext cx="2971800" cy="1371600"/>
          </a:xfrm>
        </p:spPr>
        <p:txBody>
          <a:bodyPr anchor="b"/>
          <a:lstStyle>
            <a:lvl1pPr algn="l">
              <a:defRPr sz="195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923" y="685800"/>
            <a:ext cx="4829176" cy="53086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6572" y="2209800"/>
            <a:ext cx="2971800" cy="2091267"/>
          </a:xfrm>
        </p:spPr>
        <p:txBody>
          <a:bodyPr anchor="t"/>
          <a:lstStyle>
            <a:lvl1pPr marL="0" indent="0">
              <a:buNone/>
              <a:defRPr sz="1300"/>
            </a:lvl1pPr>
            <a:lvl2pPr marL="371464" indent="0">
              <a:buNone/>
              <a:defRPr sz="975"/>
            </a:lvl2pPr>
            <a:lvl3pPr marL="742927" indent="0">
              <a:buNone/>
              <a:defRPr sz="812"/>
            </a:lvl3pPr>
            <a:lvl4pPr marL="1114391" indent="0">
              <a:buNone/>
              <a:defRPr sz="731"/>
            </a:lvl4pPr>
            <a:lvl5pPr marL="1485854" indent="0">
              <a:buNone/>
              <a:defRPr sz="731"/>
            </a:lvl5pPr>
            <a:lvl6pPr marL="1857318" indent="0">
              <a:buNone/>
              <a:defRPr sz="731"/>
            </a:lvl6pPr>
            <a:lvl7pPr marL="2228781" indent="0">
              <a:buNone/>
              <a:defRPr sz="731"/>
            </a:lvl7pPr>
            <a:lvl8pPr marL="2600245" indent="0">
              <a:buNone/>
              <a:defRPr sz="731"/>
            </a:lvl8pPr>
            <a:lvl9pPr marL="2971709" indent="0">
              <a:buNone/>
              <a:defRPr sz="7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DA825-197D-4A3F-A82B-AE3BFF1E7238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BE956-EF87-4514-B7A8-3EB9A1489B0D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514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285" y="1447800"/>
            <a:ext cx="4891088" cy="1143000"/>
          </a:xfrm>
        </p:spPr>
        <p:txBody>
          <a:bodyPr anchor="b"/>
          <a:lstStyle>
            <a:lvl1pPr algn="l">
              <a:defRPr sz="2275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3573" y="914400"/>
            <a:ext cx="2665792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300"/>
            </a:lvl1pPr>
            <a:lvl2pPr marL="371464" indent="0">
              <a:buNone/>
              <a:defRPr sz="1300"/>
            </a:lvl2pPr>
            <a:lvl3pPr marL="742927" indent="0">
              <a:buNone/>
              <a:defRPr sz="1300"/>
            </a:lvl3pPr>
            <a:lvl4pPr marL="1114391" indent="0">
              <a:buNone/>
              <a:defRPr sz="1300"/>
            </a:lvl4pPr>
            <a:lvl5pPr marL="1485854" indent="0">
              <a:buNone/>
              <a:defRPr sz="1300"/>
            </a:lvl5pPr>
            <a:lvl6pPr marL="1857318" indent="0">
              <a:buNone/>
              <a:defRPr sz="1300"/>
            </a:lvl6pPr>
            <a:lvl7pPr marL="2228781" indent="0">
              <a:buNone/>
              <a:defRPr sz="1300"/>
            </a:lvl7pPr>
            <a:lvl8pPr marL="2600245" indent="0">
              <a:buNone/>
              <a:defRPr sz="1300"/>
            </a:lvl8pPr>
            <a:lvl9pPr marL="2971709" indent="0">
              <a:buNone/>
              <a:defRPr sz="13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37285" y="2777067"/>
            <a:ext cx="4892378" cy="2048933"/>
          </a:xfrm>
        </p:spPr>
        <p:txBody>
          <a:bodyPr anchor="t"/>
          <a:lstStyle>
            <a:lvl1pPr marL="0" indent="0">
              <a:buNone/>
              <a:defRPr sz="1462"/>
            </a:lvl1pPr>
            <a:lvl2pPr marL="371464" indent="0">
              <a:buNone/>
              <a:defRPr sz="975"/>
            </a:lvl2pPr>
            <a:lvl3pPr marL="742927" indent="0">
              <a:buNone/>
              <a:defRPr sz="812"/>
            </a:lvl3pPr>
            <a:lvl4pPr marL="1114391" indent="0">
              <a:buNone/>
              <a:defRPr sz="731"/>
            </a:lvl4pPr>
            <a:lvl5pPr marL="1485854" indent="0">
              <a:buNone/>
              <a:defRPr sz="731"/>
            </a:lvl5pPr>
            <a:lvl6pPr marL="1857318" indent="0">
              <a:buNone/>
              <a:defRPr sz="731"/>
            </a:lvl6pPr>
            <a:lvl7pPr marL="2228781" indent="0">
              <a:buNone/>
              <a:defRPr sz="731"/>
            </a:lvl7pPr>
            <a:lvl8pPr marL="2600245" indent="0">
              <a:buNone/>
              <a:defRPr sz="731"/>
            </a:lvl8pPr>
            <a:lvl9pPr marL="2971709" indent="0">
              <a:buNone/>
              <a:defRPr sz="7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BCC1A-3D5C-49E1-B955-6B58AF3B2213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830DD0A-BA00-484E-BE89-4C6C86C9356A}" type="slidenum">
              <a:rPr lang="en"/>
              <a:pPr>
                <a:defRPr/>
              </a:pPr>
              <a:t>‹№›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34885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57213" y="533400"/>
            <a:ext cx="8790285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300"/>
            </a:lvl1pPr>
            <a:lvl2pPr marL="371464" indent="0">
              <a:buNone/>
              <a:defRPr sz="1300"/>
            </a:lvl2pPr>
            <a:lvl3pPr marL="742927" indent="0">
              <a:buNone/>
              <a:defRPr sz="1300"/>
            </a:lvl3pPr>
            <a:lvl4pPr marL="1114391" indent="0">
              <a:buNone/>
              <a:defRPr sz="1300"/>
            </a:lvl4pPr>
            <a:lvl5pPr marL="1485854" indent="0">
              <a:buNone/>
              <a:defRPr sz="1300"/>
            </a:lvl5pPr>
            <a:lvl6pPr marL="1857318" indent="0">
              <a:buNone/>
              <a:defRPr sz="1300"/>
            </a:lvl6pPr>
            <a:lvl7pPr marL="2228781" indent="0">
              <a:buNone/>
              <a:defRPr sz="1300"/>
            </a:lvl7pPr>
            <a:lvl8pPr marL="2600245" indent="0">
              <a:buNone/>
              <a:defRPr sz="1300"/>
            </a:lvl8pPr>
            <a:lvl9pPr marL="2971709" indent="0">
              <a:buNone/>
              <a:defRPr sz="13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42951" y="3843867"/>
            <a:ext cx="6747171" cy="457200"/>
          </a:xfrm>
        </p:spPr>
        <p:txBody>
          <a:bodyPr anchor="t"/>
          <a:lstStyle>
            <a:lvl1pPr marL="0" indent="0">
              <a:buFontTx/>
              <a:buNone/>
              <a:defRPr sz="1300"/>
            </a:lvl1pPr>
            <a:lvl2pPr marL="371464" indent="0">
              <a:buFontTx/>
              <a:buNone/>
              <a:defRPr/>
            </a:lvl2pPr>
            <a:lvl3pPr marL="742927" indent="0">
              <a:buFontTx/>
              <a:buNone/>
              <a:defRPr/>
            </a:lvl3pPr>
            <a:lvl4pPr marL="1114391" indent="0">
              <a:buFontTx/>
              <a:buNone/>
              <a:defRPr/>
            </a:lvl4pPr>
            <a:lvl5pPr marL="1485854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DC82E-4C7B-4969-9790-4851BADA6087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91EAA-4D54-4E71-9951-693370E5ACEC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567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3" y="685800"/>
            <a:ext cx="8172450" cy="2743200"/>
          </a:xfrm>
        </p:spPr>
        <p:txBody>
          <a:bodyPr/>
          <a:lstStyle>
            <a:lvl1pPr algn="l">
              <a:defRPr sz="2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114800"/>
            <a:ext cx="6935490" cy="1879600"/>
          </a:xfrm>
        </p:spPr>
        <p:txBody>
          <a:bodyPr/>
          <a:lstStyle>
            <a:lvl1pPr marL="0" indent="0" algn="l">
              <a:buNone/>
              <a:defRPr sz="1625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E71F6-C72C-4486-8FC9-20ED5B020DCA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37185-A683-4ADE-BC30-D1AB67DA59F8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7155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431668" y="8128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8356468" y="27686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 algn="r"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8" y="685800"/>
            <a:ext cx="7429501" cy="2743200"/>
          </a:xfrm>
        </p:spPr>
        <p:txBody>
          <a:bodyPr/>
          <a:lstStyle>
            <a:lvl1pPr algn="l">
              <a:defRPr sz="26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75047" y="3429000"/>
            <a:ext cx="6934200" cy="381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71464" indent="0">
              <a:buFontTx/>
              <a:buNone/>
              <a:defRPr/>
            </a:lvl2pPr>
            <a:lvl3pPr marL="742927" indent="0">
              <a:buFontTx/>
              <a:buNone/>
              <a:defRPr/>
            </a:lvl3pPr>
            <a:lvl4pPr marL="1114391" indent="0">
              <a:buFontTx/>
              <a:buNone/>
              <a:defRPr/>
            </a:lvl4pPr>
            <a:lvl5pPr marL="1485854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301069"/>
            <a:ext cx="6934200" cy="1684865"/>
          </a:xfrm>
        </p:spPr>
        <p:txBody>
          <a:bodyPr/>
          <a:lstStyle>
            <a:lvl1pPr marL="0" indent="0" algn="l">
              <a:buNone/>
              <a:defRPr sz="1625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A8696-FC08-4ADB-AF1F-13959680E13A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AD122-D045-4279-BFDD-52321BDC04F6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599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2" y="3429000"/>
            <a:ext cx="6934200" cy="1697400"/>
          </a:xfrm>
        </p:spPr>
        <p:txBody>
          <a:bodyPr anchor="b"/>
          <a:lstStyle>
            <a:lvl1pPr algn="l">
              <a:defRPr sz="2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2" y="5132981"/>
            <a:ext cx="6935492" cy="860400"/>
          </a:xfrm>
        </p:spPr>
        <p:txBody>
          <a:bodyPr anchor="t"/>
          <a:lstStyle>
            <a:lvl1pPr marL="0" indent="0" algn="l">
              <a:buNone/>
              <a:defRPr sz="1625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3E2C9-C9E7-4B21-8C22-89551D098A98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9ABAF-6908-408A-9BBE-F12E654092FE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130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431668" y="8128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8356468" y="2768600"/>
            <a:ext cx="495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295" tIns="37148" rIns="74295" bIns="37148" anchor="ctr"/>
          <a:lstStyle/>
          <a:p>
            <a:pPr algn="r">
              <a:buClr>
                <a:srgbClr val="000000"/>
              </a:buClr>
              <a:buFont typeface="Arial" charset="0"/>
              <a:buNone/>
              <a:defRPr/>
            </a:pPr>
            <a:r>
              <a:rPr lang="en-US" sz="650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8" y="685800"/>
            <a:ext cx="7429500" cy="2743200"/>
          </a:xfrm>
        </p:spPr>
        <p:txBody>
          <a:bodyPr/>
          <a:lstStyle>
            <a:lvl1pPr algn="l">
              <a:defRPr sz="26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55923" y="3928533"/>
            <a:ext cx="6934201" cy="1049867"/>
          </a:xfrm>
        </p:spPr>
        <p:txBody>
          <a:bodyPr anchor="b"/>
          <a:lstStyle>
            <a:lvl1pPr>
              <a:buNone/>
              <a:defRPr lang="en-US" sz="195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978400"/>
            <a:ext cx="6934201" cy="1016000"/>
          </a:xfrm>
        </p:spPr>
        <p:txBody>
          <a:bodyPr anchor="t"/>
          <a:lstStyle>
            <a:lvl1pPr marL="0" indent="0" algn="l">
              <a:buNone/>
              <a:defRPr sz="1462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18BD4-03B5-41DB-AB0D-24E5483EB85F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6F598-81F3-429E-9DC6-0E660B0D943D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1602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3" y="685800"/>
            <a:ext cx="8172450" cy="2743200"/>
          </a:xfrm>
        </p:spPr>
        <p:txBody>
          <a:bodyPr/>
          <a:lstStyle>
            <a:lvl1pPr>
              <a:defRPr lang="en-US" b="0" dirty="0"/>
            </a:lvl1pPr>
          </a:lstStyle>
          <a:p>
            <a:pPr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55922" y="3928535"/>
            <a:ext cx="6934200" cy="838200"/>
          </a:xfrm>
        </p:spPr>
        <p:txBody>
          <a:bodyPr anchor="b"/>
          <a:lstStyle>
            <a:lvl1pPr>
              <a:buNone/>
              <a:defRPr lang="en-US" sz="195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923" y="4766732"/>
            <a:ext cx="6934201" cy="1227667"/>
          </a:xfrm>
        </p:spPr>
        <p:txBody>
          <a:bodyPr anchor="t"/>
          <a:lstStyle>
            <a:lvl1pPr marL="0" indent="0" algn="l">
              <a:buNone/>
              <a:defRPr sz="1462">
                <a:solidFill>
                  <a:schemeClr val="bg2">
                    <a:lumMod val="75000"/>
                  </a:schemeClr>
                </a:solidFill>
              </a:defRPr>
            </a:lvl1pPr>
            <a:lvl2pPr marL="37146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2pPr>
            <a:lvl3pPr marL="74292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39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4pPr>
            <a:lvl5pPr marL="1485854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5pPr>
            <a:lvl6pPr marL="1857318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6pPr>
            <a:lvl7pPr marL="2228781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7pPr>
            <a:lvl8pPr marL="2600245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8pPr>
            <a:lvl9pPr marL="2971709" indent="0">
              <a:buNone/>
              <a:defRPr sz="11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16923-A676-4EE4-AF5F-6F80E279B3FB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95A1F-3D1B-494C-B510-53AC2C33E606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7414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4A420-6F7E-4310-BB98-FAFEAA6BEF23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9DB40-2EE6-4EB0-BC5E-98676417BC92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842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6735" y="685800"/>
            <a:ext cx="1671638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685800"/>
            <a:ext cx="635635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DD1D4-55B3-47B7-BB8B-45FBD6A41B1F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D8DBA-2CE8-4788-87D8-F5A839B29442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33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689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032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619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7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089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16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556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C73D6-A2D4-49E7-8857-262DFD678029}" type="datetimeFigureOut">
              <a:rPr lang="uk-UA" smtClean="0"/>
              <a:t>30.11.2024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23F8-7341-4580-8362-7EF2983ED1E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143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6"/>
          <p:cNvGrpSpPr>
            <a:grpSpLocks/>
          </p:cNvGrpSpPr>
          <p:nvPr/>
        </p:nvGrpSpPr>
        <p:grpSpPr bwMode="auto">
          <a:xfrm>
            <a:off x="7481094" y="2963333"/>
            <a:ext cx="2423187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704" y="2963333"/>
              <a:ext cx="912123" cy="912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89817"/>
              <a:ext cx="2981858" cy="298238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628" y="3285066"/>
              <a:ext cx="1896199" cy="189653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2884" y="3130550"/>
              <a:ext cx="1745943" cy="17462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9051" y="3683000"/>
              <a:ext cx="1269776" cy="127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493" y="4487333"/>
            <a:ext cx="69342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19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5493" y="685800"/>
            <a:ext cx="6934200" cy="3615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906" y="6172200"/>
            <a:ext cx="1300163" cy="3661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2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67AFFBB1-FE51-4567-9E70-D80006163C6D}" type="datetimeFigureOut">
              <a:rPr lang="en-US"/>
              <a:pPr>
                <a:defRPr/>
              </a:pPr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493" y="6172200"/>
            <a:ext cx="6129338" cy="3661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2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0100" y="5579533"/>
            <a:ext cx="928688" cy="6688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600" b="0" i="0" ker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9204F0BB-567D-4117-A7B9-917B3CE54DD4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90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ransition>
    <p:fade thruBlk="1"/>
  </p:transition>
  <p:hf sldNum="0" hdr="0" ftr="0" dt="0"/>
  <p:txStyles>
    <p:titleStyle>
      <a:lvl1pPr algn="l" defTabSz="371464" rtl="0" eaLnBrk="0" fontAlgn="base" hangingPunct="0">
        <a:spcBef>
          <a:spcPct val="0"/>
        </a:spcBef>
        <a:spcAft>
          <a:spcPct val="0"/>
        </a:spcAft>
        <a:defRPr sz="2925" kern="12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2pPr>
      <a:lvl3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3pPr>
      <a:lvl4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4pPr>
      <a:lvl5pPr algn="l" defTabSz="371464" rtl="0" eaLnBrk="0" fontAlgn="base" hangingPunct="0">
        <a:spcBef>
          <a:spcPct val="0"/>
        </a:spcBef>
        <a:spcAft>
          <a:spcPct val="0"/>
        </a:spcAft>
        <a:defRPr sz="2925">
          <a:solidFill>
            <a:schemeClr val="tx1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32165" indent="-232165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625" kern="1200">
          <a:solidFill>
            <a:srgbClr val="0F496F"/>
          </a:solidFill>
          <a:latin typeface="+mn-lt"/>
          <a:ea typeface="+mn-ea"/>
          <a:cs typeface="+mn-cs"/>
        </a:defRPr>
      </a:lvl1pPr>
      <a:lvl2pPr marL="603629" indent="-232165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408" kern="1200">
          <a:solidFill>
            <a:srgbClr val="0F496F"/>
          </a:solidFill>
          <a:latin typeface="+mn-lt"/>
          <a:ea typeface="+mn-ea"/>
          <a:cs typeface="+mn-cs"/>
        </a:defRPr>
      </a:lvl2pPr>
      <a:lvl3pPr marL="975092" indent="-232165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300" kern="1200">
          <a:solidFill>
            <a:srgbClr val="0F496F"/>
          </a:solidFill>
          <a:latin typeface="+mn-lt"/>
          <a:ea typeface="+mn-ea"/>
          <a:cs typeface="+mn-cs"/>
        </a:defRPr>
      </a:lvl3pPr>
      <a:lvl4pPr marL="1253690" indent="-139299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083" kern="1200">
          <a:solidFill>
            <a:srgbClr val="0F496F"/>
          </a:solidFill>
          <a:latin typeface="+mn-lt"/>
          <a:ea typeface="+mn-ea"/>
          <a:cs typeface="+mn-cs"/>
        </a:defRPr>
      </a:lvl4pPr>
      <a:lvl5pPr marL="1625154" indent="-139299" algn="l" defTabSz="371464" rtl="0" eaLnBrk="0" fontAlgn="base" hangingPunct="0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itchFamily="18" charset="2"/>
        <a:buChar char=""/>
        <a:defRPr sz="1083" kern="1200">
          <a:solidFill>
            <a:srgbClr val="0F496F"/>
          </a:solidFill>
          <a:latin typeface="+mn-lt"/>
          <a:ea typeface="+mn-ea"/>
          <a:cs typeface="+mn-cs"/>
        </a:defRPr>
      </a:lvl5pPr>
      <a:lvl6pPr marL="2043050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414513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785977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157440" indent="-185732" algn="l" defTabSz="371464" rtl="0" eaLnBrk="1" latinLnBrk="0" hangingPunct="1">
        <a:spcBef>
          <a:spcPct val="20000"/>
        </a:spcBef>
        <a:spcAft>
          <a:spcPts val="487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3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71464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42927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14391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85854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57318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28781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600245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71709" algn="l" defTabSz="37146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7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wmf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tif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ECC40-9591-4FC4-8745-661995A7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36"/>
            <a:ext cx="9906000" cy="56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3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BDBCC6-08C8-4BBC-B2FB-8C4051E38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23" b="36721"/>
          <a:stretch/>
        </p:blipFill>
        <p:spPr>
          <a:xfrm>
            <a:off x="27027" y="2596124"/>
            <a:ext cx="4290000" cy="714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8D909D75-7040-42A8-85D5-63766E92DCBA}"/>
              </a:ext>
            </a:extLst>
          </p:cNvPr>
          <p:cNvSpPr/>
          <p:nvPr/>
        </p:nvSpPr>
        <p:spPr>
          <a:xfrm>
            <a:off x="4317027" y="799522"/>
            <a:ext cx="5507824" cy="2644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50"/>
              </a:spcAft>
            </a:pPr>
            <a:r>
              <a:rPr lang="en-GB" sz="1600" b="1" dirty="0">
                <a:solidFill>
                  <a:srgbClr val="C00000"/>
                </a:solidFill>
                <a:latin typeface="Ubuntu"/>
              </a:rPr>
              <a:t>Horizon Europe </a:t>
            </a:r>
            <a:r>
              <a:rPr lang="en-GB" sz="1600" dirty="0">
                <a:latin typeface="Ubuntu"/>
              </a:rPr>
              <a:t>– </a:t>
            </a:r>
            <a:r>
              <a:rPr lang="uk-UA" sz="1600" dirty="0">
                <a:latin typeface="Ubuntu"/>
              </a:rPr>
              <a:t>програма досліджень та інновацій на </a:t>
            </a:r>
            <a:br>
              <a:rPr lang="uk-UA" sz="1600" dirty="0">
                <a:latin typeface="Ubuntu"/>
              </a:rPr>
            </a:br>
            <a:r>
              <a:rPr lang="uk-UA" sz="1600" dirty="0">
                <a:latin typeface="Ubuntu"/>
              </a:rPr>
              <a:t>2021-2027 роки з бюджетом </a:t>
            </a:r>
            <a:r>
              <a:rPr lang="uk-UA" sz="1600" b="1" dirty="0">
                <a:solidFill>
                  <a:srgbClr val="C00000"/>
                </a:solidFill>
                <a:latin typeface="Ubuntu"/>
              </a:rPr>
              <a:t>95,5 мільярдів євро. </a:t>
            </a:r>
            <a:br>
              <a:rPr lang="uk-UA" sz="1600" b="1" dirty="0">
                <a:solidFill>
                  <a:srgbClr val="C00000"/>
                </a:solidFill>
                <a:latin typeface="Ubuntu"/>
              </a:rPr>
            </a:br>
            <a:r>
              <a:rPr lang="uk-UA" sz="1600" dirty="0">
                <a:latin typeface="Ubuntu"/>
              </a:rPr>
              <a:t>Програма фінансує різноманітні проекти з наукових </a:t>
            </a:r>
            <a:br>
              <a:rPr lang="uk-UA" sz="1600" dirty="0">
                <a:latin typeface="Ubuntu"/>
              </a:rPr>
            </a:br>
            <a:r>
              <a:rPr lang="uk-UA" sz="1600" dirty="0">
                <a:latin typeface="Ubuntu"/>
              </a:rPr>
              <a:t>досліджень та інновацій, надає стипендії для мобільності вчених на всіх стадіях їх кар'єри, підтримує ризикові та інноваційні дослідження та технології.</a:t>
            </a:r>
            <a:r>
              <a:rPr lang="ru-RU" sz="1600" dirty="0">
                <a:latin typeface="Ubuntu"/>
              </a:rPr>
              <a:t> </a:t>
            </a:r>
          </a:p>
          <a:p>
            <a:r>
              <a:rPr lang="ru-RU" sz="1600" dirty="0" err="1">
                <a:latin typeface="Ubuntu"/>
              </a:rPr>
              <a:t>Розмір</a:t>
            </a:r>
            <a:r>
              <a:rPr lang="ru-RU" sz="1600" dirty="0">
                <a:latin typeface="Ubuntu"/>
              </a:rPr>
              <a:t> бюджету проєктів </a:t>
            </a:r>
            <a:r>
              <a:rPr lang="ru-RU" sz="1600" dirty="0" err="1">
                <a:latin typeface="Ubuntu"/>
              </a:rPr>
              <a:t>попередньої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програми</a:t>
            </a:r>
            <a:r>
              <a:rPr lang="ru-RU" sz="1600" dirty="0">
                <a:latin typeface="Ubuntu"/>
              </a:rPr>
              <a:t> </a:t>
            </a:r>
            <a:br>
              <a:rPr lang="en-US" sz="1600" dirty="0">
                <a:latin typeface="Ubuntu"/>
              </a:rPr>
            </a:br>
            <a:r>
              <a:rPr lang="en-US" sz="1600" b="1" dirty="0">
                <a:solidFill>
                  <a:srgbClr val="C00000"/>
                </a:solidFill>
                <a:latin typeface="Ubuntu"/>
              </a:rPr>
              <a:t>Horizon 2020 </a:t>
            </a:r>
            <a:r>
              <a:rPr lang="en-US" sz="1600" dirty="0">
                <a:latin typeface="Ubuntu"/>
              </a:rPr>
              <a:t>(</a:t>
            </a:r>
            <a:r>
              <a:rPr lang="ru-RU" sz="1600" dirty="0">
                <a:latin typeface="Ubuntu"/>
              </a:rPr>
              <a:t>2014-</a:t>
            </a:r>
            <a:r>
              <a:rPr lang="en-US" sz="1600" dirty="0">
                <a:latin typeface="Ubuntu"/>
              </a:rPr>
              <a:t>2020 </a:t>
            </a:r>
            <a:r>
              <a:rPr lang="ru-RU" sz="1600" dirty="0" err="1">
                <a:latin typeface="Ubuntu"/>
              </a:rPr>
              <a:t>рр</a:t>
            </a:r>
            <a:r>
              <a:rPr lang="ru-RU" sz="1600" dirty="0">
                <a:latin typeface="Ubuntu"/>
              </a:rPr>
              <a:t>.</a:t>
            </a:r>
            <a:r>
              <a:rPr lang="en-US" sz="1600" dirty="0">
                <a:latin typeface="Ubuntu"/>
              </a:rPr>
              <a:t>)</a:t>
            </a:r>
            <a:r>
              <a:rPr lang="ru-RU" sz="1600" dirty="0">
                <a:latin typeface="Ubuntu"/>
              </a:rPr>
              <a:t>, </a:t>
            </a:r>
            <a:r>
              <a:rPr lang="ru-RU" sz="1600" b="1" dirty="0">
                <a:latin typeface="Ubuntu"/>
              </a:rPr>
              <a:t>в </a:t>
            </a:r>
            <a:r>
              <a:rPr lang="ru-RU" sz="1600" b="1" dirty="0" err="1">
                <a:latin typeface="Ubuntu"/>
              </a:rPr>
              <a:t>яких</a:t>
            </a:r>
            <a:r>
              <a:rPr lang="ru-RU" sz="1600" b="1" dirty="0">
                <a:latin typeface="Ubuntu"/>
              </a:rPr>
              <a:t> </a:t>
            </a:r>
            <a:r>
              <a:rPr lang="ru-RU" sz="1600" b="1" dirty="0" err="1">
                <a:latin typeface="Ubuntu"/>
              </a:rPr>
              <a:t>приймали</a:t>
            </a:r>
            <a:r>
              <a:rPr lang="ru-RU" sz="1600" b="1" dirty="0">
                <a:latin typeface="Ubuntu"/>
              </a:rPr>
              <a:t> участь </a:t>
            </a:r>
          </a:p>
          <a:p>
            <a:r>
              <a:rPr lang="ru-RU" sz="1600" b="1" dirty="0" err="1">
                <a:latin typeface="Ubuntu"/>
              </a:rPr>
              <a:t>українські</a:t>
            </a:r>
            <a:r>
              <a:rPr lang="ru-RU" sz="1600" b="1" dirty="0">
                <a:latin typeface="Ubuntu"/>
              </a:rPr>
              <a:t> </a:t>
            </a:r>
            <a:r>
              <a:rPr lang="ru-RU" sz="1600" b="1" dirty="0" err="1">
                <a:latin typeface="Ubuntu"/>
              </a:rPr>
              <a:t>вчені</a:t>
            </a:r>
            <a:r>
              <a:rPr lang="ru-RU" sz="1600" dirty="0">
                <a:latin typeface="Ubuntu"/>
              </a:rPr>
              <a:t>, </a:t>
            </a:r>
            <a:r>
              <a:rPr lang="ru-RU" sz="1600" dirty="0" err="1">
                <a:latin typeface="Ubuntu"/>
              </a:rPr>
              <a:t>складає</a:t>
            </a:r>
            <a:r>
              <a:rPr lang="ru-RU" sz="1600" dirty="0">
                <a:latin typeface="Ubuntu"/>
              </a:rPr>
              <a:t> 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8,1 </a:t>
            </a:r>
            <a:r>
              <a:rPr lang="uk-UA" sz="1600" b="1" dirty="0">
                <a:solidFill>
                  <a:srgbClr val="C00000"/>
                </a:solidFill>
                <a:latin typeface="Ubuntu"/>
              </a:rPr>
              <a:t>мільярдів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євро</a:t>
            </a:r>
            <a:r>
              <a:rPr lang="ru-RU" sz="1600" dirty="0">
                <a:latin typeface="Ubuntu"/>
              </a:rPr>
              <a:t>.</a:t>
            </a:r>
            <a:endParaRPr lang="uk-UA" sz="1600" dirty="0">
              <a:latin typeface="Ubuntu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4D3725-03B0-4FC9-A1B9-08401E61D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7" y="799522"/>
            <a:ext cx="4290000" cy="1763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DEA7CB8-29D8-43D4-8A3E-4ED769701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"/>
          <a:stretch/>
        </p:blipFill>
        <p:spPr bwMode="auto">
          <a:xfrm>
            <a:off x="16087" y="3913776"/>
            <a:ext cx="4874991" cy="18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E7FBF947-387F-4A6C-AB9B-8F2372FBDBA8}"/>
              </a:ext>
            </a:extLst>
          </p:cNvPr>
          <p:cNvSpPr/>
          <p:nvPr/>
        </p:nvSpPr>
        <p:spPr>
          <a:xfrm>
            <a:off x="-42695" y="5840565"/>
            <a:ext cx="986754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33" b="1" i="1" dirty="0" err="1">
                <a:latin typeface="Ubuntu"/>
              </a:rPr>
              <a:t>Академ</a:t>
            </a:r>
            <a:r>
              <a:rPr lang="uk-UA" sz="1733" b="1" i="1" dirty="0" err="1">
                <a:latin typeface="Ubuntu"/>
              </a:rPr>
              <a:t>ічна</a:t>
            </a:r>
            <a:r>
              <a:rPr lang="uk-UA" sz="1733" b="1" i="1" dirty="0">
                <a:latin typeface="Ubuntu"/>
              </a:rPr>
              <a:t> мобільність аспірантів кафедри загальної фізики Павла ЛІЩУКА та Катерини ДУБИК в рамках програми </a:t>
            </a:r>
            <a:r>
              <a:rPr lang="en-US" sz="1733" b="1" i="1" dirty="0">
                <a:latin typeface="Ubuntu"/>
              </a:rPr>
              <a:t>Horizon 2020</a:t>
            </a:r>
            <a:r>
              <a:rPr lang="ru-RU" sz="1733" b="1" i="1" dirty="0">
                <a:latin typeface="Ubuntu"/>
              </a:rPr>
              <a:t>,</a:t>
            </a:r>
            <a:r>
              <a:rPr lang="en-US" sz="1733" b="1" i="1" dirty="0">
                <a:latin typeface="Ubuntu"/>
              </a:rPr>
              <a:t> </a:t>
            </a:r>
            <a:r>
              <a:rPr lang="ru-RU" sz="1733" b="1" i="1" dirty="0">
                <a:latin typeface="Ubuntu"/>
              </a:rPr>
              <a:t>про</a:t>
            </a:r>
            <a:r>
              <a:rPr lang="uk-UA" sz="1733" b="1" i="1" dirty="0">
                <a:latin typeface="Ubuntu"/>
              </a:rPr>
              <a:t>єкт</a:t>
            </a:r>
            <a:r>
              <a:rPr lang="en-US" sz="1733" b="1" i="1" dirty="0">
                <a:latin typeface="Ubuntu"/>
              </a:rPr>
              <a:t> “Carbon-based nano-materials for </a:t>
            </a:r>
            <a:r>
              <a:rPr lang="en-US" sz="1733" b="1" i="1" dirty="0" err="1">
                <a:latin typeface="Ubuntu"/>
              </a:rPr>
              <a:t>theranostic</a:t>
            </a:r>
            <a:r>
              <a:rPr lang="en-US" sz="1733" b="1" i="1" dirty="0">
                <a:latin typeface="Ubuntu"/>
              </a:rPr>
              <a:t> application”</a:t>
            </a:r>
            <a:r>
              <a:rPr lang="uk-UA" sz="1733" b="1" i="1" dirty="0">
                <a:latin typeface="Ubuntu"/>
              </a:rPr>
              <a:t>,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solidFill>
                  <a:srgbClr val="C00000"/>
                </a:solidFill>
                <a:latin typeface="Ubuntu"/>
              </a:rPr>
              <a:t>обсяг</a:t>
            </a:r>
            <a:r>
              <a:rPr lang="ru-RU" sz="1733" b="1" i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733" b="1" i="1" dirty="0" err="1">
                <a:solidFill>
                  <a:srgbClr val="C00000"/>
                </a:solidFill>
                <a:latin typeface="Ubuntu"/>
              </a:rPr>
              <a:t>фінансування</a:t>
            </a:r>
            <a:r>
              <a:rPr lang="ru-RU" sz="1733" b="1" i="1" dirty="0">
                <a:solidFill>
                  <a:srgbClr val="C00000"/>
                </a:solidFill>
                <a:latin typeface="Ubuntu"/>
              </a:rPr>
              <a:t> проєкту – 891 000 </a:t>
            </a:r>
            <a:r>
              <a:rPr lang="en-GB" sz="1733" b="1" i="1" dirty="0">
                <a:solidFill>
                  <a:srgbClr val="C00000"/>
                </a:solidFill>
                <a:latin typeface="Ubuntu"/>
              </a:rPr>
              <a:t>Euro</a:t>
            </a:r>
            <a:endParaRPr lang="en-GB" sz="1733" i="1" dirty="0">
              <a:latin typeface="Ubuntu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0C2E7B-27DF-40FE-8516-85BD3E3B4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4E2AB32C-604B-443F-B0D2-FD39A2838147}"/>
              </a:ext>
            </a:extLst>
          </p:cNvPr>
          <p:cNvSpPr/>
          <p:nvPr/>
        </p:nvSpPr>
        <p:spPr>
          <a:xfrm>
            <a:off x="3205469" y="161724"/>
            <a:ext cx="349505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Міжнародні проєкти та гранти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CFC2890-D20F-4F10-A788-85074BC51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53002"/>
          <a:stretch/>
        </p:blipFill>
        <p:spPr bwMode="auto">
          <a:xfrm>
            <a:off x="4924634" y="3913776"/>
            <a:ext cx="2588226" cy="18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1E3BA9-371A-4BCF-A77B-9A7A677D3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r="1469"/>
          <a:stretch/>
        </p:blipFill>
        <p:spPr bwMode="auto">
          <a:xfrm>
            <a:off x="7439053" y="3913776"/>
            <a:ext cx="2447115" cy="18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3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8A8C7ADC-D33C-4A07-8F54-A753AFA69625}"/>
              </a:ext>
            </a:extLst>
          </p:cNvPr>
          <p:cNvSpPr/>
          <p:nvPr/>
        </p:nvSpPr>
        <p:spPr>
          <a:xfrm>
            <a:off x="38454" y="5976760"/>
            <a:ext cx="9867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i="1" dirty="0">
                <a:latin typeface="Ubuntu"/>
              </a:rPr>
              <a:t>Про</a:t>
            </a:r>
            <a:r>
              <a:rPr lang="uk-UA" sz="1600" b="1" i="1" dirty="0">
                <a:latin typeface="Ubuntu"/>
              </a:rPr>
              <a:t>єкт </a:t>
            </a:r>
            <a:r>
              <a:rPr lang="en-GB" sz="1600" b="1" i="1" dirty="0">
                <a:latin typeface="Ubuntu"/>
              </a:rPr>
              <a:t>NATO G5697</a:t>
            </a:r>
            <a:r>
              <a:rPr lang="ru-RU" sz="1600" b="1" i="1" dirty="0">
                <a:latin typeface="Ubuntu"/>
              </a:rPr>
              <a:t> реал</a:t>
            </a:r>
            <a:r>
              <a:rPr lang="uk-UA" sz="1600" b="1" i="1" dirty="0" err="1">
                <a:latin typeface="Ubuntu"/>
              </a:rPr>
              <a:t>ізується</a:t>
            </a:r>
            <a:r>
              <a:rPr lang="uk-UA" sz="1600" b="1" i="1" dirty="0">
                <a:latin typeface="Ubuntu"/>
              </a:rPr>
              <a:t> </a:t>
            </a:r>
            <a:r>
              <a:rPr lang="ru-RU" sz="1600" b="1" i="1" dirty="0" err="1">
                <a:latin typeface="Ubuntu"/>
              </a:rPr>
              <a:t>співробітниками</a:t>
            </a:r>
            <a:r>
              <a:rPr lang="ru-RU" sz="1600" b="1" i="1" dirty="0">
                <a:latin typeface="Ubuntu"/>
              </a:rPr>
              <a:t> КЗФ НДЛ «</a:t>
            </a:r>
            <a:r>
              <a:rPr lang="ru-RU" sz="1600" b="1" i="1" dirty="0" err="1">
                <a:latin typeface="Ubuntu"/>
              </a:rPr>
              <a:t>Фізичне</a:t>
            </a:r>
            <a:r>
              <a:rPr lang="ru-RU" sz="1600" b="1" i="1" dirty="0">
                <a:latin typeface="Ubuntu"/>
              </a:rPr>
              <a:t> </a:t>
            </a:r>
            <a:r>
              <a:rPr lang="ru-RU" sz="1600" b="1" i="1" dirty="0" err="1">
                <a:latin typeface="Ubuntu"/>
              </a:rPr>
              <a:t>матеріалознавство</a:t>
            </a:r>
            <a:r>
              <a:rPr lang="ru-RU" sz="1600" b="1" i="1" dirty="0">
                <a:latin typeface="Ubuntu"/>
              </a:rPr>
              <a:t> </a:t>
            </a:r>
            <a:br>
              <a:rPr lang="ru-RU" sz="1600" b="1" i="1" dirty="0">
                <a:latin typeface="Ubuntu"/>
              </a:rPr>
            </a:br>
            <a:r>
              <a:rPr lang="ru-RU" sz="1600" b="1" i="1" dirty="0">
                <a:latin typeface="Ubuntu"/>
              </a:rPr>
              <a:t>твердого </a:t>
            </a:r>
            <a:r>
              <a:rPr lang="ru-RU" sz="1600" b="1" i="1" dirty="0" err="1">
                <a:latin typeface="Ubuntu"/>
              </a:rPr>
              <a:t>тіла</a:t>
            </a:r>
            <a:r>
              <a:rPr lang="ru-RU" sz="1600" b="1" i="1" dirty="0">
                <a:latin typeface="Ubuntu"/>
              </a:rPr>
              <a:t>» </a:t>
            </a:r>
            <a:r>
              <a:rPr lang="ru-RU" sz="1600" b="1" i="1" dirty="0" err="1">
                <a:latin typeface="Ubuntu"/>
              </a:rPr>
              <a:t>під</a:t>
            </a:r>
            <a:r>
              <a:rPr lang="ru-RU" sz="1600" b="1" i="1" dirty="0">
                <a:latin typeface="Ubuntu"/>
              </a:rPr>
              <a:t> </a:t>
            </a:r>
            <a:r>
              <a:rPr lang="ru-RU" sz="1600" b="1" i="1" dirty="0" err="1">
                <a:latin typeface="Ubuntu"/>
              </a:rPr>
              <a:t>керівництвом</a:t>
            </a:r>
            <a:r>
              <a:rPr lang="ru-RU" sz="1600" b="1" i="1" dirty="0">
                <a:latin typeface="Ubuntu"/>
              </a:rPr>
              <a:t> проф. </a:t>
            </a:r>
            <a:r>
              <a:rPr lang="ru-RU" sz="1600" b="1" i="1" dirty="0" err="1">
                <a:latin typeface="Ubuntu"/>
              </a:rPr>
              <a:t>Мацуй</a:t>
            </a:r>
            <a:r>
              <a:rPr lang="ru-RU" sz="1600" b="1" i="1" dirty="0">
                <a:latin typeface="Ubuntu"/>
              </a:rPr>
              <a:t> Л.Ю.</a:t>
            </a:r>
            <a:endParaRPr lang="en-GB" sz="1600" i="1" dirty="0">
              <a:latin typeface="Ubuntu"/>
            </a:endParaRPr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9F0C1474-FA51-490F-B23D-823349FAFCFD}"/>
              </a:ext>
            </a:extLst>
          </p:cNvPr>
          <p:cNvSpPr/>
          <p:nvPr/>
        </p:nvSpPr>
        <p:spPr>
          <a:xfrm>
            <a:off x="5298768" y="882408"/>
            <a:ext cx="45795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>
                <a:latin typeface="Ubuntu"/>
              </a:rPr>
              <a:t>Програму </a:t>
            </a:r>
            <a:r>
              <a:rPr lang="en-US" sz="1600" dirty="0">
                <a:latin typeface="Ubuntu"/>
              </a:rPr>
              <a:t>NATO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uk-UA" sz="1600" b="1" dirty="0">
                <a:solidFill>
                  <a:srgbClr val="C00000"/>
                </a:solidFill>
                <a:latin typeface="Ubuntu"/>
              </a:rPr>
              <a:t>«Наука заради миру та безпеки» </a:t>
            </a:r>
            <a:br>
              <a:rPr lang="uk-UA" sz="1600" dirty="0">
                <a:latin typeface="Ubuntu"/>
              </a:rPr>
            </a:br>
            <a:r>
              <a:rPr lang="uk-UA" sz="1600" dirty="0">
                <a:latin typeface="Ubuntu"/>
              </a:rPr>
              <a:t>створено з метою сприяння співпраці між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ru-RU" sz="1600" dirty="0">
                <a:latin typeface="Ubuntu"/>
              </a:rPr>
              <a:t>членами </a:t>
            </a:r>
            <a:r>
              <a:rPr lang="uk-UA" sz="1600" dirty="0">
                <a:latin typeface="Ubuntu"/>
              </a:rPr>
              <a:t>НАТО та партнерськими країнами у галузі науки та технологій та</a:t>
            </a:r>
            <a:r>
              <a:rPr lang="en-US" sz="1600" dirty="0">
                <a:latin typeface="Ubuntu"/>
              </a:rPr>
              <a:t> </a:t>
            </a:r>
            <a:r>
              <a:rPr lang="uk-UA" sz="1600" dirty="0">
                <a:latin typeface="Ubuntu"/>
              </a:rPr>
              <a:t>забезпечення стабільності та безпеки в регіонах. </a:t>
            </a:r>
            <a:br>
              <a:rPr lang="uk-UA" sz="1600" dirty="0">
                <a:latin typeface="Ubuntu"/>
              </a:rPr>
            </a:br>
            <a:r>
              <a:rPr lang="ru-RU" sz="1600" dirty="0">
                <a:latin typeface="Ubuntu"/>
              </a:rPr>
              <a:t>Кожного року </a:t>
            </a:r>
            <a:r>
              <a:rPr lang="ru-RU" sz="1600" dirty="0" err="1">
                <a:latin typeface="Ubuntu"/>
              </a:rPr>
              <a:t>програма</a:t>
            </a:r>
            <a:r>
              <a:rPr lang="ru-RU" sz="1600" dirty="0">
                <a:latin typeface="Ubuntu"/>
              </a:rPr>
              <a:t> SPS </a:t>
            </a:r>
            <a:r>
              <a:rPr lang="en-US" sz="1600" dirty="0">
                <a:latin typeface="Ubuntu"/>
              </a:rPr>
              <a:t>NATO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фінансує</a:t>
            </a:r>
            <a:r>
              <a:rPr lang="ru-RU" sz="1600" dirty="0"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більше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500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наукових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проектів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</a:t>
            </a:r>
            <a:r>
              <a:rPr lang="ru-RU" sz="1600" dirty="0">
                <a:latin typeface="Ubuntu"/>
              </a:rPr>
              <a:t>у </a:t>
            </a:r>
            <a:r>
              <a:rPr lang="ru-RU" sz="1600" dirty="0" err="1">
                <a:latin typeface="Ubuntu"/>
              </a:rPr>
              <a:t>різних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ru-RU" sz="1600" dirty="0" err="1">
                <a:latin typeface="Ubuntu"/>
              </a:rPr>
              <a:t>країнах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світу</a:t>
            </a:r>
            <a:r>
              <a:rPr lang="ru-RU" sz="1600" dirty="0">
                <a:latin typeface="Ubuntu"/>
              </a:rPr>
              <a:t>. </a:t>
            </a:r>
            <a:r>
              <a:rPr lang="ru-RU" sz="1600" dirty="0" err="1">
                <a:latin typeface="Ubuntu"/>
              </a:rPr>
              <a:t>Наприклад</a:t>
            </a:r>
            <a:r>
              <a:rPr lang="ru-RU" sz="1600" dirty="0">
                <a:latin typeface="Ubuntu"/>
              </a:rPr>
              <a:t>, у 2021 </a:t>
            </a:r>
            <a:r>
              <a:rPr lang="ru-RU" sz="1600" dirty="0" err="1">
                <a:latin typeface="Ubuntu"/>
              </a:rPr>
              <a:t>роц</a:t>
            </a:r>
            <a:r>
              <a:rPr lang="uk-UA" sz="1600" dirty="0">
                <a:latin typeface="Ubuntu"/>
              </a:rPr>
              <a:t>і</a:t>
            </a:r>
            <a:r>
              <a:rPr lang="ru-RU" sz="1600" dirty="0">
                <a:latin typeface="Ubuntu"/>
              </a:rPr>
              <a:t> </a:t>
            </a:r>
            <a:br>
              <a:rPr lang="ru-RU" sz="1600" dirty="0">
                <a:latin typeface="Ubuntu"/>
              </a:rPr>
            </a:br>
            <a:r>
              <a:rPr lang="ru-RU" sz="1600" dirty="0" err="1">
                <a:latin typeface="Ubuntu"/>
              </a:rPr>
              <a:t>загальний</a:t>
            </a:r>
            <a:r>
              <a:rPr lang="ru-RU" sz="1600" dirty="0">
                <a:latin typeface="Ubuntu"/>
              </a:rPr>
              <a:t> бюджет </a:t>
            </a:r>
            <a:r>
              <a:rPr lang="ru-RU" sz="1600" dirty="0" err="1">
                <a:latin typeface="Ubuntu"/>
              </a:rPr>
              <a:t>всіх</a:t>
            </a:r>
            <a:r>
              <a:rPr lang="ru-RU" sz="1600" dirty="0">
                <a:latin typeface="Ubuntu"/>
              </a:rPr>
              <a:t> </a:t>
            </a:r>
            <a:r>
              <a:rPr lang="ru-RU" sz="1600" dirty="0" err="1">
                <a:latin typeface="Ubuntu"/>
              </a:rPr>
              <a:t>програм</a:t>
            </a:r>
            <a:r>
              <a:rPr lang="ru-RU" sz="1600" dirty="0">
                <a:latin typeface="Ubuntu"/>
              </a:rPr>
              <a:t> та проєктів </a:t>
            </a:r>
            <a:br>
              <a:rPr lang="ru-RU" sz="1600" dirty="0">
                <a:latin typeface="Ubuntu"/>
              </a:rPr>
            </a:br>
            <a:r>
              <a:rPr lang="ru-RU" sz="1600" dirty="0">
                <a:latin typeface="Ubuntu"/>
              </a:rPr>
              <a:t>NATO </a:t>
            </a:r>
            <a:r>
              <a:rPr lang="ru-RU" sz="1600" dirty="0" err="1">
                <a:latin typeface="Ubuntu"/>
              </a:rPr>
              <a:t>складав</a:t>
            </a:r>
            <a:r>
              <a:rPr lang="ru-RU" sz="1600" dirty="0">
                <a:latin typeface="Ubuntu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близько</a:t>
            </a:r>
            <a:r>
              <a:rPr lang="ru-RU" sz="1600" b="1" dirty="0">
                <a:solidFill>
                  <a:srgbClr val="C00000"/>
                </a:solidFill>
                <a:latin typeface="Ubuntu"/>
              </a:rPr>
              <a:t> 2,5 млрд. </a:t>
            </a:r>
            <a:r>
              <a:rPr lang="ru-RU" sz="1600" b="1" dirty="0" err="1">
                <a:solidFill>
                  <a:srgbClr val="C00000"/>
                </a:solidFill>
                <a:latin typeface="Ubuntu"/>
              </a:rPr>
              <a:t>євро</a:t>
            </a:r>
            <a:r>
              <a:rPr lang="ru-RU" sz="1600" dirty="0">
                <a:latin typeface="Ubuntu"/>
              </a:rPr>
              <a:t>. </a:t>
            </a:r>
          </a:p>
        </p:txBody>
      </p:sp>
      <p:grpSp>
        <p:nvGrpSpPr>
          <p:cNvPr id="11" name="Групувати 10">
            <a:extLst>
              <a:ext uri="{FF2B5EF4-FFF2-40B4-BE49-F238E27FC236}">
                <a16:creationId xmlns:a16="http://schemas.microsoft.com/office/drawing/2014/main" id="{7E29EE59-7C39-4436-AD87-F2EFA1376D54}"/>
              </a:ext>
            </a:extLst>
          </p:cNvPr>
          <p:cNvGrpSpPr/>
          <p:nvPr/>
        </p:nvGrpSpPr>
        <p:grpSpPr>
          <a:xfrm>
            <a:off x="79058" y="836715"/>
            <a:ext cx="5159514" cy="2769610"/>
            <a:chOff x="72977" y="441340"/>
            <a:chExt cx="5004048" cy="2718569"/>
          </a:xfrm>
        </p:grpSpPr>
        <p:sp>
          <p:nvSpPr>
            <p:cNvPr id="5" name="Прямокутник 4">
              <a:extLst>
                <a:ext uri="{FF2B5EF4-FFF2-40B4-BE49-F238E27FC236}">
                  <a16:creationId xmlns:a16="http://schemas.microsoft.com/office/drawing/2014/main" id="{C1B7778A-38F5-4D83-A6B4-ED1060631350}"/>
                </a:ext>
              </a:extLst>
            </p:cNvPr>
            <p:cNvSpPr/>
            <p:nvPr/>
          </p:nvSpPr>
          <p:spPr>
            <a:xfrm>
              <a:off x="72977" y="441340"/>
              <a:ext cx="5004048" cy="27185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950"/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54CDDD57-1B85-40BA-9CF4-1B181B32C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30" t="2771" r="38860" b="84811"/>
            <a:stretch/>
          </p:blipFill>
          <p:spPr>
            <a:xfrm>
              <a:off x="144985" y="555526"/>
              <a:ext cx="4752528" cy="576064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FCFD8EE-BA7D-4B08-997C-946B9C3A7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562" b="9979"/>
            <a:stretch/>
          </p:blipFill>
          <p:spPr>
            <a:xfrm>
              <a:off x="158210" y="1131590"/>
              <a:ext cx="4883319" cy="2016224"/>
            </a:xfrm>
            <a:prstGeom prst="rect">
              <a:avLst/>
            </a:prstGeom>
          </p:spPr>
        </p:pic>
        <p:cxnSp>
          <p:nvCxnSpPr>
            <p:cNvPr id="10" name="Пряма сполучна лінія 9">
              <a:extLst>
                <a:ext uri="{FF2B5EF4-FFF2-40B4-BE49-F238E27FC236}">
                  <a16:creationId xmlns:a16="http://schemas.microsoft.com/office/drawing/2014/main" id="{0D600FFB-CC7B-4D86-9B0A-7F259FA7FF0A}"/>
                </a:ext>
              </a:extLst>
            </p:cNvPr>
            <p:cNvCxnSpPr>
              <a:cxnSpLocks/>
            </p:cNvCxnSpPr>
            <p:nvPr/>
          </p:nvCxnSpPr>
          <p:spPr>
            <a:xfrm>
              <a:off x="5077025" y="567621"/>
              <a:ext cx="0" cy="2592288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1672316-DC5B-4BAB-9CE0-BC9A060FA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315" y="1211254"/>
              <a:ext cx="4883319" cy="1936559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BBDFF04-42BE-4B2A-880A-D6C6E7D916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9710" r="3108" b="11661"/>
          <a:stretch/>
        </p:blipFill>
        <p:spPr>
          <a:xfrm>
            <a:off x="143342" y="882408"/>
            <a:ext cx="5035034" cy="7378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C81E2FC-60D6-460E-9F12-554EE346D4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" y="4292256"/>
            <a:ext cx="2536141" cy="156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8151B41-7428-4109-AE78-760FECF0F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5485" y="4292256"/>
            <a:ext cx="1179594" cy="1560000"/>
          </a:xfrm>
          <a:prstGeom prst="rect">
            <a:avLst/>
          </a:prstGeom>
        </p:spPr>
      </p:pic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FED79904-4337-45E4-972F-765A5612C6AC}"/>
              </a:ext>
            </a:extLst>
          </p:cNvPr>
          <p:cNvGrpSpPr/>
          <p:nvPr/>
        </p:nvGrpSpPr>
        <p:grpSpPr>
          <a:xfrm>
            <a:off x="2796971" y="4292256"/>
            <a:ext cx="2745831" cy="1571839"/>
            <a:chOff x="4413651" y="2499742"/>
            <a:chExt cx="2534613" cy="1440000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574E4D9-DCB6-4F8A-B6C2-D7C38A5CF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52028" b="71000"/>
            <a:stretch/>
          </p:blipFill>
          <p:spPr>
            <a:xfrm>
              <a:off x="4413651" y="2499742"/>
              <a:ext cx="1314393" cy="144000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897C38C-38D5-42CE-9D33-9E28476E4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670" r="2652" b="71000"/>
            <a:stretch/>
          </p:blipFill>
          <p:spPr>
            <a:xfrm>
              <a:off x="5724128" y="2499742"/>
              <a:ext cx="1224136" cy="1440000"/>
            </a:xfrm>
            <a:prstGeom prst="rect">
              <a:avLst/>
            </a:prstGeom>
          </p:spPr>
        </p:pic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95336E-C531-4430-B5C8-CFC2620187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7763" y="4292256"/>
            <a:ext cx="2673333" cy="156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4DBCF6A-08AE-4EB4-8DEE-D24848015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24" name="Прямокутник 23">
            <a:extLst>
              <a:ext uri="{FF2B5EF4-FFF2-40B4-BE49-F238E27FC236}">
                <a16:creationId xmlns:a16="http://schemas.microsoft.com/office/drawing/2014/main" id="{B7C3F734-4F88-46ED-8608-51006A26643B}"/>
              </a:ext>
            </a:extLst>
          </p:cNvPr>
          <p:cNvSpPr/>
          <p:nvPr/>
        </p:nvSpPr>
        <p:spPr>
          <a:xfrm>
            <a:off x="3205469" y="161724"/>
            <a:ext cx="349505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Міжнародні проєкти та гранти</a:t>
            </a:r>
          </a:p>
        </p:txBody>
      </p:sp>
    </p:spTree>
    <p:extLst>
      <p:ext uri="{BB962C8B-B14F-4D97-AF65-F5344CB8AC3E}">
        <p14:creationId xmlns:p14="http://schemas.microsoft.com/office/powerpoint/2010/main" val="16092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4A3BD-8532-F602-AA95-E1C95F9A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A4B4E9D-60D1-1BE4-57CB-5D7BCB3F3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24" name="Прямокутник 23">
            <a:extLst>
              <a:ext uri="{FF2B5EF4-FFF2-40B4-BE49-F238E27FC236}">
                <a16:creationId xmlns:a16="http://schemas.microsoft.com/office/drawing/2014/main" id="{89B14651-5A06-0CAC-7291-1B60B79C668D}"/>
              </a:ext>
            </a:extLst>
          </p:cNvPr>
          <p:cNvSpPr/>
          <p:nvPr/>
        </p:nvSpPr>
        <p:spPr>
          <a:xfrm>
            <a:off x="673438" y="51411"/>
            <a:ext cx="7513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solidFill>
                  <a:srgbClr val="002060"/>
                </a:solidFill>
              </a:rPr>
              <a:t>Наукові проєкти, що виконуються на кафедрі у поточному році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DB6FB-3112-73D6-A8C8-FC401DBE3BA8}"/>
              </a:ext>
            </a:extLst>
          </p:cNvPr>
          <p:cNvSpPr txBox="1"/>
          <p:nvPr/>
        </p:nvSpPr>
        <p:spPr>
          <a:xfrm>
            <a:off x="2179178" y="944960"/>
            <a:ext cx="71454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1. NATO Project G5697.“Globular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Carbon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based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Structures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and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Metamaterials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Enhanced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еlectromagnetic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Protection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(CERTAIN)”. Науковий керівник від України: проф. </a:t>
            </a:r>
            <a:r>
              <a:rPr lang="uk-UA" sz="1400" b="1" i="1" dirty="0" err="1">
                <a:solidFill>
                  <a:schemeClr val="accent4">
                    <a:lumMod val="75000"/>
                  </a:schemeClr>
                </a:solidFill>
              </a:rPr>
              <a:t>Мацуй</a:t>
            </a:r>
            <a:r>
              <a:rPr lang="uk-UA" sz="1400" b="1" i="1" dirty="0">
                <a:solidFill>
                  <a:schemeClr val="accent4">
                    <a:lumMod val="75000"/>
                  </a:schemeClr>
                </a:solidFill>
              </a:rPr>
              <a:t> Л.Ю. </a:t>
            </a:r>
            <a:r>
              <a:rPr lang="uk-UA" sz="1400" b="1" i="1" dirty="0">
                <a:solidFill>
                  <a:srgbClr val="FF0000"/>
                </a:solidFill>
              </a:rPr>
              <a:t>(2022-2024)</a:t>
            </a:r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54EB81D4-CE34-E2E5-E356-36262A87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" y="1908838"/>
            <a:ext cx="235392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03E2948-FDEB-B4F0-2871-97B61F161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90" y="882409"/>
            <a:ext cx="1809126" cy="8317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A16823-42F9-B5AE-088F-D99BF106ABD6}"/>
              </a:ext>
            </a:extLst>
          </p:cNvPr>
          <p:cNvSpPr txBox="1"/>
          <p:nvPr/>
        </p:nvSpPr>
        <p:spPr>
          <a:xfrm>
            <a:off x="2009267" y="3718175"/>
            <a:ext cx="77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rgbClr val="199113"/>
                </a:solidFill>
              </a:rPr>
              <a:t>5. Розробка передових </a:t>
            </a:r>
            <a:r>
              <a:rPr lang="uk-UA" sz="1400" b="1" i="1" dirty="0" err="1">
                <a:solidFill>
                  <a:srgbClr val="199113"/>
                </a:solidFill>
              </a:rPr>
              <a:t>фазозмінних</a:t>
            </a:r>
            <a:r>
              <a:rPr lang="uk-UA" sz="1400" b="1" i="1" dirty="0">
                <a:solidFill>
                  <a:srgbClr val="199113"/>
                </a:solidFill>
              </a:rPr>
              <a:t> композитних систем для ефективного використання теплової енергії Н. к. </a:t>
            </a:r>
            <a:r>
              <a:rPr lang="en-US" sz="1400" b="1" i="1" dirty="0">
                <a:solidFill>
                  <a:srgbClr val="199113"/>
                </a:solidFill>
              </a:rPr>
              <a:t>   </a:t>
            </a:r>
            <a:r>
              <a:rPr lang="uk-UA" sz="1400" b="1" i="1" dirty="0">
                <a:solidFill>
                  <a:srgbClr val="199113"/>
                </a:solidFill>
              </a:rPr>
              <a:t>к.ф.-</a:t>
            </a:r>
            <a:r>
              <a:rPr lang="uk-UA" sz="1400" b="1" i="1" dirty="0" err="1">
                <a:solidFill>
                  <a:srgbClr val="199113"/>
                </a:solidFill>
              </a:rPr>
              <a:t>м.н</a:t>
            </a:r>
            <a:r>
              <a:rPr lang="uk-UA" sz="1400" b="1" i="1" dirty="0">
                <a:solidFill>
                  <a:srgbClr val="199113"/>
                </a:solidFill>
              </a:rPr>
              <a:t>. Ліщук П.О. </a:t>
            </a:r>
            <a:r>
              <a:rPr lang="uk-UA" sz="14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400" b="1" i="1" dirty="0">
                <a:solidFill>
                  <a:srgbClr val="199113"/>
                </a:solidFill>
              </a:rPr>
              <a:t>6. Мікрохвильові властивості </a:t>
            </a:r>
            <a:r>
              <a:rPr lang="uk-UA" sz="1400" b="1" i="1" dirty="0" err="1">
                <a:solidFill>
                  <a:srgbClr val="199113"/>
                </a:solidFill>
              </a:rPr>
              <a:t>нанокомпозитів</a:t>
            </a:r>
            <a:r>
              <a:rPr lang="uk-UA" sz="1400" b="1" i="1" dirty="0">
                <a:solidFill>
                  <a:srgbClr val="199113"/>
                </a:solidFill>
              </a:rPr>
              <a:t> на основі заміщених </a:t>
            </a:r>
            <a:r>
              <a:rPr lang="uk-UA" sz="1400" b="1" i="1" dirty="0" err="1">
                <a:solidFill>
                  <a:srgbClr val="199113"/>
                </a:solidFill>
              </a:rPr>
              <a:t>гексаферитів</a:t>
            </a:r>
            <a:r>
              <a:rPr lang="uk-UA" sz="1400" b="1" i="1" dirty="0">
                <a:solidFill>
                  <a:srgbClr val="199113"/>
                </a:solidFill>
              </a:rPr>
              <a:t> у високочастотному діапазоні електромагнітного випромінювання. Н. к. к.ф.-</a:t>
            </a:r>
            <a:r>
              <a:rPr lang="uk-UA" sz="1400" b="1" i="1" dirty="0" err="1">
                <a:solidFill>
                  <a:srgbClr val="199113"/>
                </a:solidFill>
              </a:rPr>
              <a:t>м.н</a:t>
            </a:r>
            <a:r>
              <a:rPr lang="uk-UA" sz="1400" b="1" i="1" dirty="0">
                <a:solidFill>
                  <a:srgbClr val="199113"/>
                </a:solidFill>
              </a:rPr>
              <a:t>. Яковенко О.С. </a:t>
            </a:r>
            <a:r>
              <a:rPr lang="uk-UA" sz="1400" b="1" i="1" dirty="0">
                <a:solidFill>
                  <a:srgbClr val="FF0000"/>
                </a:solidFill>
              </a:rPr>
              <a:t>(2024-2026)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6D5C17-A145-86E1-0C8B-2975E3D82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0" y="3731941"/>
            <a:ext cx="1638210" cy="10908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46A2FD-DF8A-7AE3-F823-7BDD1DCDADD6}"/>
              </a:ext>
            </a:extLst>
          </p:cNvPr>
          <p:cNvSpPr txBox="1"/>
          <p:nvPr/>
        </p:nvSpPr>
        <p:spPr>
          <a:xfrm>
            <a:off x="2452643" y="1908838"/>
            <a:ext cx="70278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rgbClr val="0000CC"/>
                </a:solidFill>
              </a:rPr>
              <a:t>2. Багатокомпонентні </a:t>
            </a:r>
            <a:r>
              <a:rPr lang="uk-UA" sz="1400" b="1" i="1" dirty="0" err="1">
                <a:solidFill>
                  <a:srgbClr val="0000CC"/>
                </a:solidFill>
              </a:rPr>
              <a:t>нанокомпозити</a:t>
            </a:r>
            <a:r>
              <a:rPr lang="uk-UA" sz="1400" b="1" i="1" dirty="0">
                <a:solidFill>
                  <a:srgbClr val="0000CC"/>
                </a:solidFill>
              </a:rPr>
              <a:t> на основі двовимірних </a:t>
            </a:r>
            <a:r>
              <a:rPr lang="uk-UA" sz="1400" b="1" i="1" dirty="0" err="1">
                <a:solidFill>
                  <a:srgbClr val="0000CC"/>
                </a:solidFill>
              </a:rPr>
              <a:t>графеноподібних</a:t>
            </a:r>
            <a:r>
              <a:rPr lang="uk-UA" sz="1400" b="1" i="1" dirty="0">
                <a:solidFill>
                  <a:srgbClr val="0000CC"/>
                </a:solidFill>
              </a:rPr>
              <a:t> структур з регульованими тепловими та електродинамічними характеристиками електромагнітного випромінювання. Н. к. проф. </a:t>
            </a:r>
            <a:r>
              <a:rPr lang="uk-UA" sz="1400" b="1" i="1" dirty="0" err="1">
                <a:solidFill>
                  <a:srgbClr val="0000CC"/>
                </a:solidFill>
              </a:rPr>
              <a:t>Мацуй</a:t>
            </a:r>
            <a:r>
              <a:rPr lang="uk-UA" sz="1400" b="1" i="1" dirty="0">
                <a:solidFill>
                  <a:srgbClr val="0000CC"/>
                </a:solidFill>
              </a:rPr>
              <a:t> Л.Ю. </a:t>
            </a:r>
            <a:r>
              <a:rPr lang="uk-UA" sz="1400" b="1" i="1" dirty="0">
                <a:solidFill>
                  <a:srgbClr val="FF0000"/>
                </a:solidFill>
              </a:rPr>
              <a:t>(2024-2026)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E45D59-F189-03AA-82EC-C65B2F4B64A9}"/>
              </a:ext>
            </a:extLst>
          </p:cNvPr>
          <p:cNvSpPr txBox="1"/>
          <p:nvPr/>
        </p:nvSpPr>
        <p:spPr>
          <a:xfrm>
            <a:off x="94003" y="2650333"/>
            <a:ext cx="95488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rgbClr val="0000CC"/>
                </a:solidFill>
              </a:rPr>
              <a:t>3. Розробка фізичних основ управління електромагнітними властивостями композитних структур із комбінованими </a:t>
            </a:r>
            <a:r>
              <a:rPr lang="uk-UA" sz="1400" b="1" i="1" dirty="0" err="1">
                <a:solidFill>
                  <a:srgbClr val="0000CC"/>
                </a:solidFill>
              </a:rPr>
              <a:t>нанонаповнювачами</a:t>
            </a:r>
            <a:r>
              <a:rPr lang="uk-UA" sz="1400" b="1" i="1" dirty="0">
                <a:solidFill>
                  <a:srgbClr val="0000CC"/>
                </a:solidFill>
              </a:rPr>
              <a:t>. Н. к. д.ф.-</a:t>
            </a:r>
            <a:r>
              <a:rPr lang="uk-UA" sz="1400" b="1" i="1" dirty="0" err="1">
                <a:solidFill>
                  <a:srgbClr val="0000CC"/>
                </a:solidFill>
              </a:rPr>
              <a:t>м.н</a:t>
            </a:r>
            <a:r>
              <a:rPr lang="uk-UA" sz="1400" b="1" i="1" dirty="0">
                <a:solidFill>
                  <a:srgbClr val="0000CC"/>
                </a:solidFill>
              </a:rPr>
              <a:t>. Вовченко Л.Л. </a:t>
            </a:r>
            <a:r>
              <a:rPr lang="uk-UA" sz="1400" b="1" i="1" dirty="0">
                <a:solidFill>
                  <a:srgbClr val="FF0000"/>
                </a:solidFill>
              </a:rPr>
              <a:t>(2022-2024)</a:t>
            </a:r>
          </a:p>
          <a:p>
            <a:pPr algn="just"/>
            <a:r>
              <a:rPr lang="uk-UA" sz="1400" b="1" i="1" dirty="0">
                <a:solidFill>
                  <a:srgbClr val="0000CC"/>
                </a:solidFill>
              </a:rPr>
              <a:t>4. Фізико-хімічні властивості </a:t>
            </a:r>
            <a:r>
              <a:rPr lang="uk-UA" sz="1400" b="1" i="1" dirty="0" err="1">
                <a:solidFill>
                  <a:srgbClr val="0000CC"/>
                </a:solidFill>
              </a:rPr>
              <a:t>наноструктурованих</a:t>
            </a:r>
            <a:r>
              <a:rPr lang="uk-UA" sz="1400" b="1" i="1" dirty="0">
                <a:solidFill>
                  <a:srgbClr val="0000CC"/>
                </a:solidFill>
              </a:rPr>
              <a:t> карбон-</a:t>
            </a:r>
            <a:r>
              <a:rPr lang="uk-UA" sz="1400" b="1" i="1" dirty="0" err="1">
                <a:solidFill>
                  <a:srgbClr val="0000CC"/>
                </a:solidFill>
              </a:rPr>
              <a:t>вмісних</a:t>
            </a:r>
            <a:r>
              <a:rPr lang="uk-UA" sz="1400" b="1" i="1" dirty="0">
                <a:solidFill>
                  <a:srgbClr val="0000CC"/>
                </a:solidFill>
              </a:rPr>
              <a:t> та напівпровідникових </a:t>
            </a:r>
            <a:r>
              <a:rPr lang="uk-UA" sz="1400" b="1" i="1" dirty="0" err="1">
                <a:solidFill>
                  <a:srgbClr val="0000CC"/>
                </a:solidFill>
              </a:rPr>
              <a:t>тонкоплівкових</a:t>
            </a:r>
            <a:r>
              <a:rPr lang="uk-UA" sz="1400" b="1" i="1" dirty="0">
                <a:solidFill>
                  <a:srgbClr val="0000CC"/>
                </a:solidFill>
              </a:rPr>
              <a:t> структур для потреб відновлювано-водневої енергетики. Н. к. проф. </a:t>
            </a:r>
            <a:r>
              <a:rPr lang="uk-UA" sz="1400" b="1" i="1" dirty="0" err="1">
                <a:solidFill>
                  <a:srgbClr val="0000CC"/>
                </a:solidFill>
              </a:rPr>
              <a:t>Коротченков</a:t>
            </a:r>
            <a:r>
              <a:rPr lang="uk-UA" sz="1400" b="1" i="1" dirty="0">
                <a:solidFill>
                  <a:srgbClr val="0000CC"/>
                </a:solidFill>
              </a:rPr>
              <a:t> О.О</a:t>
            </a:r>
            <a:r>
              <a:rPr lang="uk-UA" sz="1400" b="1" i="1" dirty="0">
                <a:solidFill>
                  <a:srgbClr val="FF0000"/>
                </a:solidFill>
              </a:rPr>
              <a:t>.</a:t>
            </a:r>
            <a:r>
              <a:rPr lang="en-US" sz="1400" b="1" i="1" dirty="0">
                <a:solidFill>
                  <a:srgbClr val="FF0000"/>
                </a:solidFill>
              </a:rPr>
              <a:t> </a:t>
            </a:r>
            <a:r>
              <a:rPr lang="uk-UA" sz="1400" b="1" i="1" dirty="0">
                <a:solidFill>
                  <a:srgbClr val="FF0000"/>
                </a:solidFill>
              </a:rPr>
              <a:t>(2022-2024)</a:t>
            </a:r>
          </a:p>
        </p:txBody>
      </p:sp>
      <p:pic>
        <p:nvPicPr>
          <p:cNvPr id="29" name="Рисунок 8">
            <a:extLst>
              <a:ext uri="{FF2B5EF4-FFF2-40B4-BE49-F238E27FC236}">
                <a16:creationId xmlns:a16="http://schemas.microsoft.com/office/drawing/2014/main" id="{16B5AA96-8EF7-BB2F-93B2-8EB7C3B6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" y="5203089"/>
            <a:ext cx="2416569" cy="12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0EF03E-61C3-EA65-811F-6027C974F0F5}"/>
              </a:ext>
            </a:extLst>
          </p:cNvPr>
          <p:cNvSpPr txBox="1"/>
          <p:nvPr/>
        </p:nvSpPr>
        <p:spPr>
          <a:xfrm>
            <a:off x="2094239" y="5316824"/>
            <a:ext cx="77446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1400" b="1" i="1" dirty="0">
                <a:solidFill>
                  <a:srgbClr val="7030A0"/>
                </a:solidFill>
              </a:rPr>
              <a:t>7. Розробка принципів створення та машинно-орієнтованої характеризації поруватих кремнієвих </a:t>
            </a:r>
            <a:r>
              <a:rPr lang="uk-UA" sz="1400" b="1" i="1" dirty="0" err="1">
                <a:solidFill>
                  <a:srgbClr val="7030A0"/>
                </a:solidFill>
              </a:rPr>
              <a:t>наноструктур</a:t>
            </a:r>
            <a:r>
              <a:rPr lang="uk-UA" sz="1400" b="1" i="1" dirty="0">
                <a:solidFill>
                  <a:srgbClr val="7030A0"/>
                </a:solidFill>
              </a:rPr>
              <a:t> з оптимальними </a:t>
            </a:r>
            <a:r>
              <a:rPr lang="uk-UA" sz="1400" b="1" i="1" dirty="0" err="1">
                <a:solidFill>
                  <a:srgbClr val="7030A0"/>
                </a:solidFill>
              </a:rPr>
              <a:t>теплотранспортними</a:t>
            </a:r>
            <a:r>
              <a:rPr lang="uk-UA" sz="1400" b="1" i="1" dirty="0">
                <a:solidFill>
                  <a:srgbClr val="7030A0"/>
                </a:solidFill>
              </a:rPr>
              <a:t> властивостями Н. к. </a:t>
            </a:r>
            <a:r>
              <a:rPr lang="en-US" sz="1400" b="1" i="1" dirty="0">
                <a:solidFill>
                  <a:srgbClr val="7030A0"/>
                </a:solidFill>
              </a:rPr>
              <a:t>   </a:t>
            </a:r>
            <a:r>
              <a:rPr lang="uk-UA" sz="1400" b="1" i="1" dirty="0">
                <a:solidFill>
                  <a:srgbClr val="7030A0"/>
                </a:solidFill>
              </a:rPr>
              <a:t>к.ф.-</a:t>
            </a:r>
            <a:r>
              <a:rPr lang="uk-UA" sz="1400" b="1" i="1" dirty="0" err="1">
                <a:solidFill>
                  <a:srgbClr val="7030A0"/>
                </a:solidFill>
              </a:rPr>
              <a:t>м.н</a:t>
            </a:r>
            <a:r>
              <a:rPr lang="uk-UA" sz="1400" b="1" i="1" dirty="0">
                <a:solidFill>
                  <a:srgbClr val="7030A0"/>
                </a:solidFill>
              </a:rPr>
              <a:t>. Ліщук П.О. </a:t>
            </a:r>
            <a:r>
              <a:rPr lang="uk-UA" sz="1400" b="1" i="1" dirty="0">
                <a:solidFill>
                  <a:srgbClr val="FF0000"/>
                </a:solidFill>
              </a:rPr>
              <a:t>(2024-2026)</a:t>
            </a:r>
          </a:p>
          <a:p>
            <a:pPr algn="just"/>
            <a:r>
              <a:rPr lang="uk-UA" sz="1400" b="1" i="1" dirty="0">
                <a:solidFill>
                  <a:srgbClr val="7030A0"/>
                </a:solidFill>
              </a:rPr>
              <a:t>8. Наукові засади створення </a:t>
            </a:r>
            <a:r>
              <a:rPr lang="uk-UA" sz="1400" b="1" i="1" dirty="0" err="1">
                <a:solidFill>
                  <a:srgbClr val="7030A0"/>
                </a:solidFill>
              </a:rPr>
              <a:t>перколяційних</a:t>
            </a:r>
            <a:r>
              <a:rPr lang="uk-UA" sz="1400" b="1" i="1" dirty="0">
                <a:solidFill>
                  <a:srgbClr val="7030A0"/>
                </a:solidFill>
              </a:rPr>
              <a:t> полімерних </a:t>
            </a:r>
            <a:r>
              <a:rPr lang="uk-UA" sz="1400" b="1" i="1" dirty="0" err="1">
                <a:solidFill>
                  <a:srgbClr val="7030A0"/>
                </a:solidFill>
              </a:rPr>
              <a:t>метаматеріалів</a:t>
            </a:r>
            <a:r>
              <a:rPr lang="uk-UA" sz="1400" b="1" i="1" dirty="0">
                <a:solidFill>
                  <a:srgbClr val="7030A0"/>
                </a:solidFill>
              </a:rPr>
              <a:t> з від’ємними діелектричними та магнітними </a:t>
            </a:r>
            <a:r>
              <a:rPr lang="uk-UA" sz="1400" b="1" i="1" dirty="0" err="1">
                <a:solidFill>
                  <a:srgbClr val="7030A0"/>
                </a:solidFill>
              </a:rPr>
              <a:t>проникностями</a:t>
            </a:r>
            <a:r>
              <a:rPr lang="uk-UA" sz="1400" b="1" i="1" dirty="0">
                <a:solidFill>
                  <a:srgbClr val="7030A0"/>
                </a:solidFill>
              </a:rPr>
              <a:t>. Н. к. проф. </a:t>
            </a:r>
            <a:r>
              <a:rPr lang="uk-UA" sz="1400" b="1" i="1" dirty="0" err="1">
                <a:solidFill>
                  <a:srgbClr val="7030A0"/>
                </a:solidFill>
              </a:rPr>
              <a:t>Мацуй</a:t>
            </a:r>
            <a:r>
              <a:rPr lang="uk-UA" sz="1400" b="1" i="1" dirty="0">
                <a:solidFill>
                  <a:srgbClr val="7030A0"/>
                </a:solidFill>
              </a:rPr>
              <a:t> Л.Ю. </a:t>
            </a:r>
            <a:r>
              <a:rPr lang="uk-UA" sz="1400" b="1" i="1" dirty="0">
                <a:solidFill>
                  <a:srgbClr val="FF0000"/>
                </a:solidFill>
              </a:rPr>
              <a:t>(2024-2026) </a:t>
            </a:r>
          </a:p>
        </p:txBody>
      </p:sp>
    </p:spTree>
    <p:extLst>
      <p:ext uri="{BB962C8B-B14F-4D97-AF65-F5344CB8AC3E}">
        <p14:creationId xmlns:p14="http://schemas.microsoft.com/office/powerpoint/2010/main" val="158904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719E2-E706-253C-A50D-39602C229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64600421-3128-3F9B-AD62-4E784270EB52}"/>
              </a:ext>
            </a:extLst>
          </p:cNvPr>
          <p:cNvSpPr/>
          <p:nvPr/>
        </p:nvSpPr>
        <p:spPr>
          <a:xfrm>
            <a:off x="3679928" y="158179"/>
            <a:ext cx="2546146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Теми можливих робіт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96BA3FD-4ECC-A3FF-1784-76DD2728E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63ACB-6224-5CB3-F7C4-DE50C09F11E9}"/>
              </a:ext>
            </a:extLst>
          </p:cNvPr>
          <p:cNvSpPr txBox="1"/>
          <p:nvPr/>
        </p:nvSpPr>
        <p:spPr>
          <a:xfrm>
            <a:off x="1926971" y="996407"/>
            <a:ext cx="3542337" cy="125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Рентгенівські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промені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як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інструмент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для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визначення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атомно-просторової</a:t>
            </a:r>
            <a:r>
              <a:rPr lang="en-US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будови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речовини</a:t>
            </a:r>
            <a:endParaRPr lang="uk-UA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6EA71-AF1C-4974-5B6D-953C37B5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0" y="902063"/>
            <a:ext cx="1789141" cy="144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15EC7-006F-D98E-36FE-E17F84EAC97D}"/>
              </a:ext>
            </a:extLst>
          </p:cNvPr>
          <p:cNvSpPr txBox="1"/>
          <p:nvPr/>
        </p:nvSpPr>
        <p:spPr>
          <a:xfrm>
            <a:off x="5469308" y="4944194"/>
            <a:ext cx="18128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Нанофізика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: наукові та прикладні аспекти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F2714E-76C2-ABFF-C288-8C421D316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55" y="4905702"/>
            <a:ext cx="1312181" cy="1312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747B0-E94D-BA17-9CA0-BE0E425C4849}"/>
              </a:ext>
            </a:extLst>
          </p:cNvPr>
          <p:cNvSpPr txBox="1"/>
          <p:nvPr/>
        </p:nvSpPr>
        <p:spPr>
          <a:xfrm>
            <a:off x="245694" y="2884013"/>
            <a:ext cx="3134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Виготовлення простого приладу для вимірювання швидкості розповсюдження світла та його застосування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0657F3-B69E-5194-26B6-DAF1CE7A8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34" y="2839602"/>
            <a:ext cx="1588620" cy="1479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C82FC2-C6B4-7831-93EE-8B6DF8672508}"/>
              </a:ext>
            </a:extLst>
          </p:cNvPr>
          <p:cNvSpPr txBox="1"/>
          <p:nvPr/>
        </p:nvSpPr>
        <p:spPr>
          <a:xfrm>
            <a:off x="7017522" y="2784340"/>
            <a:ext cx="2888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Морфологічні та оптичні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наноструктурованих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плівок благородних металів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916624B-E29F-A3DB-A596-8AA2A9C15C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02" y="3102467"/>
            <a:ext cx="1928620" cy="90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3F8C17-2022-2C72-7E88-6F1677C3B40A}"/>
              </a:ext>
            </a:extLst>
          </p:cNvPr>
          <p:cNvSpPr txBox="1"/>
          <p:nvPr/>
        </p:nvSpPr>
        <p:spPr>
          <a:xfrm>
            <a:off x="1717336" y="4739524"/>
            <a:ext cx="21249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Діелектричні властивості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метаматеріалів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на основі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нанокарбонових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 структур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6C0E448-7CF8-9003-FADC-0AB2DADD3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3" y="4944194"/>
            <a:ext cx="1344986" cy="1344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6A777-3A3F-3820-0DD9-17479E1797BE}"/>
              </a:ext>
            </a:extLst>
          </p:cNvPr>
          <p:cNvSpPr txBox="1"/>
          <p:nvPr/>
        </p:nvSpPr>
        <p:spPr>
          <a:xfrm>
            <a:off x="7219790" y="4541075"/>
            <a:ext cx="2686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B050"/>
                </a:solidFill>
                <a:latin typeface="Arial" panose="020B0604020202020204" pitchFamily="34" charset="0"/>
              </a:rPr>
              <a:t>Поведінка сонячних елементів при різному освітленні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B8D71-68E6-3813-FF1A-A13BF22E24EA}"/>
              </a:ext>
            </a:extLst>
          </p:cNvPr>
          <p:cNvSpPr txBox="1"/>
          <p:nvPr/>
        </p:nvSpPr>
        <p:spPr>
          <a:xfrm>
            <a:off x="5469308" y="867315"/>
            <a:ext cx="2888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Діагностика теплових властивостей матеріалів за допомогою світла та звуку </a:t>
            </a:r>
          </a:p>
        </p:txBody>
      </p:sp>
      <p:pic>
        <p:nvPicPr>
          <p:cNvPr id="13" name="Google Shape;176;p30">
            <a:extLst>
              <a:ext uri="{FF2B5EF4-FFF2-40B4-BE49-F238E27FC236}">
                <a16:creationId xmlns:a16="http://schemas.microsoft.com/office/drawing/2014/main" id="{1C21D9B7-F37B-061E-AD76-0221E050A17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1297" t="25185" r="17740" b="6000"/>
          <a:stretch/>
        </p:blipFill>
        <p:spPr>
          <a:xfrm>
            <a:off x="8490762" y="867998"/>
            <a:ext cx="1094118" cy="151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4C7FDC-4316-1E42-E9C9-BA8854A06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94" y="5488699"/>
            <a:ext cx="1209933" cy="1082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78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D5D494-177D-479C-A3BD-D80113C6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9"/>
            <a:ext cx="9906000" cy="5518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EE598A-2CDF-4C68-A01D-0A520743A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9" y="5402157"/>
            <a:ext cx="1440000" cy="144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0E8714-5763-44F1-88F9-703C1EB4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45" y="5402157"/>
            <a:ext cx="1435500" cy="144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EA4AAA-D015-43B2-BCC2-C9D096B01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55" y="5402157"/>
            <a:ext cx="1440000" cy="144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94A399-F65E-43F1-B373-50BCC8B6B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202" y="5402157"/>
            <a:ext cx="1440000" cy="144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B3007E-4C41-4D0A-A248-3309B0EB5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908" y="540215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 idx="4294967295"/>
          </p:nvPr>
        </p:nvSpPr>
        <p:spPr>
          <a:xfrm>
            <a:off x="1820515" y="154931"/>
            <a:ext cx="6638396" cy="794544"/>
          </a:xfrm>
        </p:spPr>
        <p:txBody>
          <a:bodyPr vert="horz" wrap="square" lIns="99044" tIns="99044" rIns="99044" bIns="99044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ru-RU" sz="3033" cap="none" dirty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КАФЕДРА ЗАГАЛЬНОЇ ФІЗИКИ</a:t>
            </a:r>
          </a:p>
        </p:txBody>
      </p:sp>
      <p:sp>
        <p:nvSpPr>
          <p:cNvPr id="141315" name="Google Shape;244;p35"/>
          <p:cNvSpPr txBox="1">
            <a:spLocks noChangeArrowheads="1"/>
          </p:cNvSpPr>
          <p:nvPr/>
        </p:nvSpPr>
        <p:spPr bwMode="auto">
          <a:xfrm>
            <a:off x="153824" y="3176021"/>
            <a:ext cx="2435551" cy="100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sz="1300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Завідувач</a:t>
            </a:r>
            <a:r>
              <a:rPr lang="ru-RU" sz="1300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300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кафедри</a:t>
            </a:r>
            <a:endParaRPr lang="ru-RU" sz="1300" dirty="0">
              <a:solidFill>
                <a:prstClr val="white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uk-UA" sz="1300" b="1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Оліх</a:t>
            </a:r>
            <a:r>
              <a:rPr lang="ru-RU" sz="1300" b="1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br>
              <a:rPr lang="ru-RU" sz="1300" b="1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</a:br>
            <a:r>
              <a:rPr lang="ru-RU" sz="1300" b="1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Олег Ярославович</a:t>
            </a:r>
            <a:r>
              <a:rPr lang="ru-RU" sz="1300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,</a:t>
            </a:r>
          </a:p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sz="1300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професор</a:t>
            </a:r>
            <a:r>
              <a:rPr lang="ru-RU" sz="1300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, доктор </a:t>
            </a:r>
            <a:r>
              <a:rPr lang="ru-RU" sz="1300" dirty="0" err="1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фіз</a:t>
            </a:r>
            <a:r>
              <a:rPr lang="ru-RU" sz="1300" dirty="0">
                <a:solidFill>
                  <a:prstClr val="white"/>
                </a:solidFill>
                <a:latin typeface="Times New Roman" pitchFamily="18" charset="0"/>
                <a:cs typeface="Arial" charset="0"/>
                <a:sym typeface="Arial" charset="0"/>
              </a:rPr>
              <a:t>.-мат. наук</a:t>
            </a:r>
          </a:p>
        </p:txBody>
      </p:sp>
      <p:sp>
        <p:nvSpPr>
          <p:cNvPr id="141316" name="Google Shape;246;p35"/>
          <p:cNvSpPr txBox="1">
            <a:spLocks noChangeArrowheads="1"/>
          </p:cNvSpPr>
          <p:nvPr/>
        </p:nvSpPr>
        <p:spPr bwMode="auto">
          <a:xfrm>
            <a:off x="3897048" y="1970617"/>
            <a:ext cx="5453460" cy="433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sz="1517" b="1" i="1" dirty="0" err="1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Основні</a:t>
            </a:r>
            <a:r>
              <a:rPr lang="ru-RU" sz="1517" b="1" i="1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sz="1517" b="1" i="1" dirty="0" err="1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спецкурси</a:t>
            </a:r>
            <a:r>
              <a:rPr lang="ru-RU" sz="1517" b="1" i="1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sz="1517" b="1" i="1" dirty="0" err="1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які</a:t>
            </a:r>
            <a:r>
              <a:rPr lang="ru-RU" sz="1517" b="1" i="1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sz="1517" b="1" i="1" dirty="0" err="1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викладаються</a:t>
            </a:r>
            <a:r>
              <a:rPr lang="ru-RU" sz="1517" b="1" i="1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кафедрою:</a:t>
            </a:r>
          </a:p>
        </p:txBody>
      </p:sp>
      <p:sp>
        <p:nvSpPr>
          <p:cNvPr id="141317" name="Google Shape;247;p35"/>
          <p:cNvSpPr txBox="1">
            <a:spLocks noChangeArrowheads="1"/>
          </p:cNvSpPr>
          <p:nvPr/>
        </p:nvSpPr>
        <p:spPr bwMode="auto">
          <a:xfrm>
            <a:off x="2706110" y="2426277"/>
            <a:ext cx="7046066" cy="40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Експериментальні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методи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дослідження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наносистем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Наноелектроніка</a:t>
            </a:r>
            <a:endParaRPr lang="ru-RU" sz="1400" dirty="0">
              <a:solidFill>
                <a:srgbClr val="000000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Процеси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фазоутворення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в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аморфних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та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нанокристалічних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системах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Спеціальні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методи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програмування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та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моделювання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у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фізиці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наносистем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Physics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of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semiconductor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heterostructures</a:t>
            </a:r>
            <a:endParaRPr lang="ru-RU" sz="1400" dirty="0">
              <a:solidFill>
                <a:srgbClr val="000000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оптичних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та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фотоелектричних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явищ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в наноструктурах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Фізичні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властивості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наносистем</a:t>
            </a:r>
            <a:endParaRPr lang="uk-UA" sz="1400" dirty="0">
              <a:solidFill>
                <a:srgbClr val="000000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 </a:t>
            </a:r>
            <a:r>
              <a:rPr lang="uk-UA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нанорозмірних</a:t>
            </a: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вуглецевих систем 	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 поверхні і тонких плівок 	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Сучасні комп'ютерні технології у фізиці </a:t>
            </a:r>
            <a:r>
              <a:rPr lang="uk-UA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наносистем</a:t>
            </a: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	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Основи фізики </a:t>
            </a:r>
            <a:r>
              <a:rPr lang="uk-UA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наносистем</a:t>
            </a:r>
            <a:endParaRPr lang="uk-UA" sz="1400" dirty="0">
              <a:solidFill>
                <a:srgbClr val="000000"/>
              </a:solidFill>
              <a:latin typeface="Times New Roman" pitchFamily="18" charset="0"/>
              <a:cs typeface="Arial" charset="0"/>
              <a:sym typeface="Arial" charset="0"/>
            </a:endParaRP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Кристалічна будова твердих тіл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uk-UA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Термодинаміка металів та сплавів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Теорія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розсіяння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ренгенівських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променів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та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методи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ренгеноструктурного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аналізу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</a:p>
          <a:p>
            <a:pPr marL="495285" indent="-343948" defTabSz="9905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buSzPts val="1400"/>
              <a:buFont typeface="Arial" charset="0"/>
              <a:buChar char="❖"/>
            </a:pP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Коливальні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процеси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в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наноструктурованих</a:t>
            </a:r>
            <a:r>
              <a:rPr lang="ru-RU" sz="14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матеріалах</a:t>
            </a:r>
            <a:r>
              <a:rPr lang="ru-RU" sz="1400" dirty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</a:t>
            </a:r>
          </a:p>
        </p:txBody>
      </p:sp>
      <p:sp>
        <p:nvSpPr>
          <p:cNvPr id="141318" name="TextBox 8"/>
          <p:cNvSpPr txBox="1">
            <a:spLocks noChangeArrowheads="1"/>
          </p:cNvSpPr>
          <p:nvPr/>
        </p:nvSpPr>
        <p:spPr bwMode="auto">
          <a:xfrm>
            <a:off x="2335478" y="949475"/>
            <a:ext cx="71887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Кафедра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забезпечує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підготовку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студентів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за 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спеціалізацією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«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</a:t>
            </a:r>
            <a:r>
              <a:rPr lang="uk-UA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истем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» 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та 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«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Фізичне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матеріалознавство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» 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для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бакалаврів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, а також за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освітньо-науковою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програмою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«</a:t>
            </a:r>
            <a:r>
              <a:rPr lang="ru-RU" sz="1600" b="1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Фізика</a:t>
            </a:r>
            <a:r>
              <a:rPr lang="ru-RU" sz="1600" b="1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 наносистем» 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для </a:t>
            </a:r>
            <a:r>
              <a:rPr lang="ru-RU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магістрів</a:t>
            </a:r>
            <a:r>
              <a:rPr lang="ru-RU" sz="1600" dirty="0">
                <a:solidFill>
                  <a:srgbClr val="000000"/>
                </a:solidFill>
                <a:latin typeface="Times New Roman" pitchFamily="18" charset="0"/>
                <a:cs typeface="Arial" charset="0"/>
                <a:sym typeface="Arial" charset="0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5AC6AC-62AF-DD07-5C68-D8348E1B4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92" y="1005550"/>
            <a:ext cx="1359634" cy="2042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3713077" y="158179"/>
            <a:ext cx="247984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Навчання на кафедрі</a:t>
            </a:r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E16415F-1DF4-4593-99EE-1569C632F05D}"/>
              </a:ext>
            </a:extLst>
          </p:cNvPr>
          <p:cNvSpPr/>
          <p:nvPr/>
        </p:nvSpPr>
        <p:spPr>
          <a:xfrm>
            <a:off x="180823" y="716171"/>
            <a:ext cx="95443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фундаментальна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базова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підготовка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галузі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фізики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широке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застосування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процесі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навчання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методів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комп’ютерного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моделювання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прогнозування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фізичних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властивостей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наносистем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практичних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навичок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оперування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нанооб’єктами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при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проходженні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практик на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сучасному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науковому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обладнанні</a:t>
            </a:r>
            <a:endParaRPr lang="ru-RU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активне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залучення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студентів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до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наукової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роботи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в рамках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науково-дослідницьких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проєктів  та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закордонних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наукових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грантів</a:t>
            </a:r>
            <a:r>
              <a:rPr lang="ru-RU" b="1" i="1" dirty="0">
                <a:solidFill>
                  <a:srgbClr val="002060"/>
                </a:solidFill>
                <a:latin typeface="Arial" panose="020B0604020202020204" pitchFamily="34" charset="0"/>
              </a:rPr>
              <a:t>;</a:t>
            </a:r>
          </a:p>
          <a:p>
            <a:pPr algn="ctr"/>
            <a:b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–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набуття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педагогічного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досвіду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викладання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у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вищому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ru-RU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навчальному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заклад</a:t>
            </a:r>
            <a:r>
              <a:rPr lang="uk-UA" b="1" i="1" dirty="0">
                <a:solidFill>
                  <a:srgbClr val="C00000"/>
                </a:solidFill>
                <a:latin typeface="Arial" panose="020B0604020202020204" pitchFamily="34" charset="0"/>
              </a:rPr>
              <a:t>і</a:t>
            </a:r>
            <a:r>
              <a:rPr lang="ru-RU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endParaRPr lang="ru-RU" b="1" i="1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F416F-2EC4-434E-963A-ED121758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11" y="4548925"/>
            <a:ext cx="3198305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E1392FD-D9F5-44B6-9A8A-C0A17C900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42"/>
          <a:stretch/>
        </p:blipFill>
        <p:spPr>
          <a:xfrm>
            <a:off x="6804520" y="4548925"/>
            <a:ext cx="300239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8B1B36-440E-4D21-8B84-B274AA9C4D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2" b="5198"/>
          <a:stretch/>
        </p:blipFill>
        <p:spPr>
          <a:xfrm>
            <a:off x="75626" y="4548925"/>
            <a:ext cx="3180181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CB1FA6-DA6A-4814-A7D8-89B75AE5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4005561" y="158179"/>
            <a:ext cx="1894878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Наукова робота</a:t>
            </a: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746006FE-1B1E-422A-928A-B869BEF7E0B4}"/>
              </a:ext>
            </a:extLst>
          </p:cNvPr>
          <p:cNvSpPr/>
          <p:nvPr/>
        </p:nvSpPr>
        <p:spPr>
          <a:xfrm>
            <a:off x="0" y="649308"/>
            <a:ext cx="9906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-Фізика напівпровідникових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наноструктур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та полімерних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нанокомпозитів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-Розробка та фізичні властивості вуглецевих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наноматеріалів</a:t>
            </a: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і </a:t>
            </a:r>
            <a:r>
              <a:rPr lang="uk-UA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нанокомпозитів</a:t>
            </a:r>
            <a:endParaRPr lang="uk-UA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-Активний ультразвук як інструмент інженерії дефектів у напівпровідниках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-Тепловий транспорт в неоднорідних наноструктурованих матеріалах. </a:t>
            </a:r>
            <a:endParaRPr lang="en-US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-Електронна структура та фазові перетворення в напівпровідникових системах та </a:t>
            </a:r>
            <a:r>
              <a:rPr lang="uk-UA" b="1" i="1" dirty="0" err="1">
                <a:solidFill>
                  <a:srgbClr val="993300"/>
                </a:solidFill>
                <a:latin typeface="Arial" panose="020B0604020202020204" pitchFamily="34" charset="0"/>
              </a:rPr>
              <a:t>нанокомпозитах</a:t>
            </a:r>
            <a:r>
              <a:rPr lang="uk-UA" b="1" i="1" dirty="0">
                <a:solidFill>
                  <a:srgbClr val="993300"/>
                </a:solidFill>
                <a:latin typeface="Arial" panose="020B0604020202020204" pitchFamily="34" charset="0"/>
              </a:rPr>
              <a:t> </a:t>
            </a:r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  <a:p>
            <a:pPr algn="ctr"/>
            <a:r>
              <a:rPr lang="uk-UA" b="1" i="1" dirty="0">
                <a:solidFill>
                  <a:srgbClr val="002060"/>
                </a:solidFill>
                <a:latin typeface="Arial" panose="020B0604020202020204" pitchFamily="34" charset="0"/>
              </a:rPr>
              <a:t> - Використання машинного навчання для характеризації напівпровідникових структур</a:t>
            </a:r>
            <a:endParaRPr lang="en-US" b="1" i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endParaRPr lang="en-US" b="1" i="1" dirty="0">
              <a:solidFill>
                <a:srgbClr val="9933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Google Shape;212;p32">
            <a:extLst>
              <a:ext uri="{FF2B5EF4-FFF2-40B4-BE49-F238E27FC236}">
                <a16:creationId xmlns:a16="http://schemas.microsoft.com/office/drawing/2014/main" id="{AB4D346A-BCC5-4C5C-93FC-05496BDF33A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84" y="3745878"/>
            <a:ext cx="20632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778DA3-64EC-4DF4-9E23-F1A66381A3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t="49616" r="33514"/>
          <a:stretch/>
        </p:blipFill>
        <p:spPr>
          <a:xfrm>
            <a:off x="2434140" y="5285081"/>
            <a:ext cx="236400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Google Shape;173;p29">
            <a:extLst>
              <a:ext uri="{FF2B5EF4-FFF2-40B4-BE49-F238E27FC236}">
                <a16:creationId xmlns:a16="http://schemas.microsoft.com/office/drawing/2014/main" id="{5DF2F83B-035B-4F7D-88F0-3E648B5681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09" r="8650"/>
          <a:stretch/>
        </p:blipFill>
        <p:spPr>
          <a:xfrm>
            <a:off x="2463916" y="3745878"/>
            <a:ext cx="2334227" cy="144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7824A69-7BAC-4802-B29B-A317AFE0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882" y="5285081"/>
            <a:ext cx="212059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FF92BB6-0025-47FA-99F2-F1D8E9279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7" r="33715" b="51274"/>
          <a:stretch/>
        </p:blipFill>
        <p:spPr>
          <a:xfrm>
            <a:off x="7444436" y="3745878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636FB35-C27B-4DF5-B165-1BB80BE9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9" b="50000"/>
          <a:stretch/>
        </p:blipFill>
        <p:spPr>
          <a:xfrm>
            <a:off x="7444437" y="5285081"/>
            <a:ext cx="208116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9C8D382-0897-4EF6-AB9B-735D7A9EA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4" y="5285081"/>
            <a:ext cx="2063294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AB07A24-1589-47EA-9A8E-DB6C762F6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882" y="3745878"/>
            <a:ext cx="2120593" cy="143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2114C5F-592B-4308-9E9C-CFF8B9A37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2020093" y="372135"/>
            <a:ext cx="6473296" cy="600132"/>
          </a:xfrm>
          <a:prstGeom prst="rect">
            <a:avLst/>
          </a:prstGeom>
          <a:noFill/>
          <a:ln>
            <a:noFill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ru-RU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  <a:cs typeface="Arial" charset="0"/>
                <a:sym typeface="Arial" charset="0"/>
              </a:rPr>
              <a:t>ОСНОВНІ НАПРЯМИ НАУКОВОЇ РОБОТИ</a:t>
            </a:r>
          </a:p>
        </p:txBody>
      </p:sp>
      <p:sp>
        <p:nvSpPr>
          <p:cNvPr id="143362" name="Google Shape;253;p36"/>
          <p:cNvSpPr txBox="1">
            <a:spLocks noChangeArrowheads="1"/>
          </p:cNvSpPr>
          <p:nvPr/>
        </p:nvSpPr>
        <p:spPr bwMode="auto">
          <a:xfrm>
            <a:off x="106834" y="1207005"/>
            <a:ext cx="4923557" cy="49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Фізика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напівпровідникових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наносистем</a:t>
            </a:r>
          </a:p>
        </p:txBody>
      </p:sp>
      <p:sp>
        <p:nvSpPr>
          <p:cNvPr id="143363" name="Google Shape;255;p36"/>
          <p:cNvSpPr txBox="1">
            <a:spLocks noChangeArrowheads="1"/>
          </p:cNvSpPr>
          <p:nvPr/>
        </p:nvSpPr>
        <p:spPr bwMode="auto">
          <a:xfrm>
            <a:off x="5680340" y="1214938"/>
            <a:ext cx="4045216" cy="49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044" tIns="99044" rIns="99044" bIns="99044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Фізика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вуглецевих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наноструктур</a:t>
            </a:r>
          </a:p>
        </p:txBody>
      </p:sp>
      <p:grpSp>
        <p:nvGrpSpPr>
          <p:cNvPr id="143364" name="Группа 1"/>
          <p:cNvGrpSpPr>
            <a:grpSpLocks/>
          </p:cNvGrpSpPr>
          <p:nvPr/>
        </p:nvGrpSpPr>
        <p:grpSpPr bwMode="auto">
          <a:xfrm>
            <a:off x="42995" y="1845072"/>
            <a:ext cx="4987395" cy="4729198"/>
            <a:chOff x="39450" y="1383106"/>
            <a:chExt cx="4701147" cy="4344253"/>
          </a:xfrm>
        </p:grpSpPr>
        <p:pic>
          <p:nvPicPr>
            <p:cNvPr id="14337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38782" y="2838140"/>
              <a:ext cx="1113163" cy="105969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143378" name="Рисунок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99980" y="2871723"/>
              <a:ext cx="1616200" cy="940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379" name="Picture 14" descr="fig Gray-scale P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0582" y="4413204"/>
              <a:ext cx="1860015" cy="1314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80" name="TextBox 10"/>
            <p:cNvSpPr txBox="1">
              <a:spLocks noChangeArrowheads="1"/>
            </p:cNvSpPr>
            <p:nvPr/>
          </p:nvSpPr>
          <p:spPr bwMode="auto">
            <a:xfrm>
              <a:off x="1471405" y="2598535"/>
              <a:ext cx="1298251" cy="237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Квантові точки Ge</a:t>
              </a:r>
            </a:p>
          </p:txBody>
        </p:sp>
        <p:sp>
          <p:nvSpPr>
            <p:cNvPr id="143381" name="TextBox 10"/>
            <p:cNvSpPr txBox="1">
              <a:spLocks noChangeArrowheads="1"/>
            </p:cNvSpPr>
            <p:nvPr/>
          </p:nvSpPr>
          <p:spPr bwMode="auto">
            <a:xfrm>
              <a:off x="1469828" y="1493959"/>
              <a:ext cx="2821508" cy="1074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Фото-, </a:t>
              </a:r>
              <a:r>
                <a:rPr lang="uk-UA" altLang="uk-UA" b="1" i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електро</a:t>
              </a:r>
              <a:r>
                <a:rPr lang="uk-UA" altLang="uk-UA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-, </a:t>
              </a:r>
              <a:r>
                <a:rPr lang="uk-UA" altLang="uk-UA" sz="1600" b="1" i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теплопровдність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напівпровідникових </a:t>
              </a:r>
              <a:r>
                <a:rPr lang="uk-UA" altLang="uk-UA" b="1" i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наносистем</a:t>
              </a:r>
              <a:endParaRPr lang="uk-UA" altLang="uk-UA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endParaRPr>
            </a:p>
          </p:txBody>
        </p:sp>
        <p:grpSp>
          <p:nvGrpSpPr>
            <p:cNvPr id="143382" name="Группа 5"/>
            <p:cNvGrpSpPr>
              <a:grpSpLocks/>
            </p:cNvGrpSpPr>
            <p:nvPr/>
          </p:nvGrpSpPr>
          <p:grpSpPr bwMode="auto">
            <a:xfrm>
              <a:off x="376119" y="4086454"/>
              <a:ext cx="1769625" cy="1328973"/>
              <a:chOff x="-798687" y="6797297"/>
              <a:chExt cx="3048560" cy="2118165"/>
            </a:xfrm>
          </p:grpSpPr>
          <p:pic>
            <p:nvPicPr>
              <p:cNvPr id="143387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-798687" y="7335190"/>
                <a:ext cx="3048560" cy="1580272"/>
              </a:xfrm>
              <a:prstGeom prst="rect">
                <a:avLst/>
              </a:prstGeom>
              <a:noFill/>
              <a:ln w="22225">
                <a:noFill/>
                <a:miter lim="800000"/>
                <a:headEnd/>
                <a:tailEnd/>
              </a:ln>
            </p:spPr>
          </p:pic>
          <p:sp>
            <p:nvSpPr>
              <p:cNvPr id="143388" name="TextBox 6"/>
              <p:cNvSpPr txBox="1">
                <a:spLocks noChangeArrowheads="1"/>
              </p:cNvSpPr>
              <p:nvPr/>
            </p:nvSpPr>
            <p:spPr bwMode="auto">
              <a:xfrm>
                <a:off x="-131464" y="6797297"/>
                <a:ext cx="1700297" cy="379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9057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uk-UA" altLang="uk-UA" sz="1083" b="1" dirty="0">
                    <a:solidFill>
                      <a:prstClr val="black"/>
                    </a:solidFill>
                    <a:latin typeface="Times New Roman" pitchFamily="18" charset="0"/>
                    <a:cs typeface="Arial" charset="0"/>
                    <a:sym typeface="Arial" charset="0"/>
                  </a:rPr>
                  <a:t>Квантові ями</a:t>
                </a:r>
              </a:p>
            </p:txBody>
          </p:sp>
        </p:grpSp>
        <p:sp>
          <p:nvSpPr>
            <p:cNvPr id="143383" name="TextBox 14"/>
            <p:cNvSpPr txBox="1">
              <a:spLocks noChangeArrowheads="1"/>
            </p:cNvSpPr>
            <p:nvPr/>
          </p:nvSpPr>
          <p:spPr bwMode="auto">
            <a:xfrm>
              <a:off x="2902289" y="4038545"/>
              <a:ext cx="1715109" cy="39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Фотолюмінесценція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квантових ям</a:t>
              </a:r>
            </a:p>
          </p:txBody>
        </p:sp>
        <p:pic>
          <p:nvPicPr>
            <p:cNvPr id="143384" name="Picture 15" descr="Korotchenkov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76198" y="1383106"/>
              <a:ext cx="1015021" cy="1353015"/>
            </a:xfrm>
            <a:prstGeom prst="rect">
              <a:avLst/>
            </a:prstGeom>
            <a:noFill/>
            <a:ln w="12700">
              <a:solidFill>
                <a:srgbClr val="00B050"/>
              </a:solidFill>
              <a:miter lim="800000"/>
              <a:headEnd/>
              <a:tailEnd/>
            </a:ln>
          </p:spPr>
        </p:pic>
        <p:sp>
          <p:nvSpPr>
            <p:cNvPr id="143385" name="Rectangle 16"/>
            <p:cNvSpPr>
              <a:spLocks noChangeArrowheads="1"/>
            </p:cNvSpPr>
            <p:nvPr/>
          </p:nvSpPr>
          <p:spPr bwMode="auto">
            <a:xfrm>
              <a:off x="39450" y="2681706"/>
              <a:ext cx="1497883" cy="452359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Проф. Коротченков О.О.</a:t>
              </a:r>
            </a:p>
          </p:txBody>
        </p:sp>
        <p:sp>
          <p:nvSpPr>
            <p:cNvPr id="143386" name="TextBox 10"/>
            <p:cNvSpPr txBox="1">
              <a:spLocks noChangeArrowheads="1"/>
            </p:cNvSpPr>
            <p:nvPr/>
          </p:nvSpPr>
          <p:spPr bwMode="auto">
            <a:xfrm>
              <a:off x="3470519" y="2644935"/>
              <a:ext cx="458135" cy="237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Чіпи</a:t>
              </a:r>
            </a:p>
          </p:txBody>
        </p:sp>
      </p:grpSp>
      <p:grpSp>
        <p:nvGrpSpPr>
          <p:cNvPr id="143365" name="Группа 2"/>
          <p:cNvGrpSpPr>
            <a:grpSpLocks/>
          </p:cNvGrpSpPr>
          <p:nvPr/>
        </p:nvGrpSpPr>
        <p:grpSpPr bwMode="auto">
          <a:xfrm>
            <a:off x="5030391" y="2018845"/>
            <a:ext cx="4652035" cy="4215853"/>
            <a:chOff x="4514842" y="1296976"/>
            <a:chExt cx="4891667" cy="4102560"/>
          </a:xfrm>
        </p:grpSpPr>
        <p:sp>
          <p:nvSpPr>
            <p:cNvPr id="143366" name="TextBox 10"/>
            <p:cNvSpPr txBox="1">
              <a:spLocks noChangeArrowheads="1"/>
            </p:cNvSpPr>
            <p:nvPr/>
          </p:nvSpPr>
          <p:spPr bwMode="auto">
            <a:xfrm>
              <a:off x="6165699" y="2624235"/>
              <a:ext cx="689738" cy="252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Графен</a:t>
              </a:r>
            </a:p>
          </p:txBody>
        </p:sp>
        <p:sp>
          <p:nvSpPr>
            <p:cNvPr id="143367" name="TextBox 21"/>
            <p:cNvSpPr txBox="1">
              <a:spLocks noChangeArrowheads="1"/>
            </p:cNvSpPr>
            <p:nvPr/>
          </p:nvSpPr>
          <p:spPr bwMode="auto">
            <a:xfrm>
              <a:off x="7692164" y="4108640"/>
              <a:ext cx="1714345" cy="414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Синтез нанокомпозитів</a:t>
              </a:r>
            </a:p>
          </p:txBody>
        </p:sp>
        <p:sp>
          <p:nvSpPr>
            <p:cNvPr id="143368" name="Rectangle 16"/>
            <p:cNvSpPr>
              <a:spLocks noChangeArrowheads="1"/>
            </p:cNvSpPr>
            <p:nvPr/>
          </p:nvSpPr>
          <p:spPr bwMode="auto">
            <a:xfrm>
              <a:off x="4514842" y="2568714"/>
              <a:ext cx="1497933" cy="47921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Проф.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Мацуй Л.Ю.</a:t>
              </a:r>
            </a:p>
          </p:txBody>
        </p:sp>
        <p:pic>
          <p:nvPicPr>
            <p:cNvPr id="143369" name="Picture 8" descr="matzui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719181" y="1296976"/>
              <a:ext cx="1105160" cy="1327473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</p:spPr>
        </p:pic>
        <p:pic>
          <p:nvPicPr>
            <p:cNvPr id="143370" name="Picture 22" descr="funcars_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222359" y="2933006"/>
              <a:ext cx="1867727" cy="92917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</p:spPr>
        </p:pic>
        <p:sp>
          <p:nvSpPr>
            <p:cNvPr id="143371" name="TextBox 10"/>
            <p:cNvSpPr txBox="1">
              <a:spLocks noChangeArrowheads="1"/>
            </p:cNvSpPr>
            <p:nvPr/>
          </p:nvSpPr>
          <p:spPr bwMode="auto">
            <a:xfrm>
              <a:off x="7495184" y="2672722"/>
              <a:ext cx="1662315" cy="252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Вуглецеві нанотрубки</a:t>
              </a:r>
            </a:p>
          </p:txBody>
        </p:sp>
        <p:pic>
          <p:nvPicPr>
            <p:cNvPr id="143372" name="Picture 12" descr="Графен — тончайший слой графита толщиной в одну молекулу (изображения с сайтов www.spiegel.de и grendel.ph.man.ac.uk)"/>
            <p:cNvPicPr>
              <a:picLocks noChangeAspect="1" noChangeArrowheads="1"/>
            </p:cNvPicPr>
            <p:nvPr/>
          </p:nvPicPr>
          <p:blipFill>
            <a:blip r:embed="rId10">
              <a:lum contrast="26000"/>
            </a:blip>
            <a:srcRect/>
            <a:stretch>
              <a:fillRect/>
            </a:stretch>
          </p:blipFill>
          <p:spPr bwMode="auto">
            <a:xfrm>
              <a:off x="5952525" y="2903522"/>
              <a:ext cx="1057261" cy="948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373" name="Picture 17" descr="i?id=165572781-57-72&amp;n=2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 flipV="1">
              <a:off x="5420199" y="4399328"/>
              <a:ext cx="1560846" cy="1000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4" name="TextBox 10"/>
            <p:cNvSpPr txBox="1">
              <a:spLocks noChangeArrowheads="1"/>
            </p:cNvSpPr>
            <p:nvPr/>
          </p:nvSpPr>
          <p:spPr bwMode="auto">
            <a:xfrm>
              <a:off x="5186807" y="4148992"/>
              <a:ext cx="2016286" cy="252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Модифікація наноструктур</a:t>
              </a:r>
            </a:p>
          </p:txBody>
        </p:sp>
        <p:pic>
          <p:nvPicPr>
            <p:cNvPr id="143375" name="Рисунок 6" descr="131217143940 copy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874964" y="4337824"/>
              <a:ext cx="1255618" cy="101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6" name="TextBox 10"/>
            <p:cNvSpPr txBox="1">
              <a:spLocks noChangeArrowheads="1"/>
            </p:cNvSpPr>
            <p:nvPr/>
          </p:nvSpPr>
          <p:spPr bwMode="auto">
            <a:xfrm>
              <a:off x="5912635" y="1338251"/>
              <a:ext cx="3419654" cy="1287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Керування електродинамічними, магнітними, тепловими параметрами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нанокомпозитів</a:t>
              </a:r>
              <a:endPara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endParaRP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endPara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Google Shape;261;p37"/>
          <p:cNvSpPr txBox="1">
            <a:spLocks noChangeArrowheads="1"/>
          </p:cNvSpPr>
          <p:nvPr/>
        </p:nvSpPr>
        <p:spPr bwMode="auto">
          <a:xfrm>
            <a:off x="371475" y="1064287"/>
            <a:ext cx="4313238" cy="81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Вплив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ультразвуку на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процеси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в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напівпровідниках</a:t>
            </a:r>
            <a:endParaRPr lang="ru-RU" b="1" dirty="0">
              <a:solidFill>
                <a:srgbClr val="050505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45410" name="Google Shape;263;p37"/>
          <p:cNvSpPr txBox="1">
            <a:spLocks noChangeArrowheads="1"/>
          </p:cNvSpPr>
          <p:nvPr/>
        </p:nvSpPr>
        <p:spPr bwMode="auto">
          <a:xfrm>
            <a:off x="5437982" y="1059127"/>
            <a:ext cx="3788702" cy="81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Рентгенівська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дифрактометрія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конденсованих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систем</a:t>
            </a:r>
          </a:p>
        </p:txBody>
      </p:sp>
      <p:grpSp>
        <p:nvGrpSpPr>
          <p:cNvPr id="145411" name="Группа 1"/>
          <p:cNvGrpSpPr>
            <a:grpSpLocks/>
          </p:cNvGrpSpPr>
          <p:nvPr/>
        </p:nvGrpSpPr>
        <p:grpSpPr bwMode="auto">
          <a:xfrm>
            <a:off x="166811" y="1953715"/>
            <a:ext cx="4257229" cy="3361511"/>
            <a:chOff x="-91915" y="4115918"/>
            <a:chExt cx="4294023" cy="3424407"/>
          </a:xfrm>
        </p:grpSpPr>
        <p:sp>
          <p:nvSpPr>
            <p:cNvPr id="145424" name="TextBox 10"/>
            <p:cNvSpPr txBox="1">
              <a:spLocks noChangeArrowheads="1"/>
            </p:cNvSpPr>
            <p:nvPr/>
          </p:nvSpPr>
          <p:spPr bwMode="auto">
            <a:xfrm>
              <a:off x="1293712" y="4115918"/>
              <a:ext cx="2908396" cy="1849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Керування фізичними характеристиками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напівпровідникових приладів за допомогою ультразвуку, використання машинного навчання для характеризації напівпровідників</a:t>
              </a:r>
            </a:p>
          </p:txBody>
        </p:sp>
        <p:sp>
          <p:nvSpPr>
            <p:cNvPr id="145425" name="Rectangle 16"/>
            <p:cNvSpPr>
              <a:spLocks noChangeArrowheads="1"/>
            </p:cNvSpPr>
            <p:nvPr/>
          </p:nvSpPr>
          <p:spPr bwMode="auto">
            <a:xfrm>
              <a:off x="-1153" y="5321646"/>
              <a:ext cx="1497933" cy="50165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Проф. 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Оліх О.Я.</a:t>
              </a:r>
            </a:p>
          </p:txBody>
        </p:sp>
        <p:pic>
          <p:nvPicPr>
            <p:cNvPr id="145426" name="Рисунок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91915" y="5996337"/>
              <a:ext cx="2192766" cy="154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7" name="Рисунок 50" descr="olikh_foto.eps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2904" y="4188280"/>
              <a:ext cx="995599" cy="115545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</p:spPr>
        </p:pic>
      </p:grpSp>
      <p:grpSp>
        <p:nvGrpSpPr>
          <p:cNvPr id="145412" name="Группа 2"/>
          <p:cNvGrpSpPr>
            <a:grpSpLocks/>
          </p:cNvGrpSpPr>
          <p:nvPr/>
        </p:nvGrpSpPr>
        <p:grpSpPr bwMode="auto">
          <a:xfrm>
            <a:off x="4629484" y="1910198"/>
            <a:ext cx="4936089" cy="4612201"/>
            <a:chOff x="4435868" y="4049752"/>
            <a:chExt cx="4697577" cy="4369419"/>
          </a:xfrm>
        </p:grpSpPr>
        <p:sp>
          <p:nvSpPr>
            <p:cNvPr id="145413" name="TextBox 10"/>
            <p:cNvSpPr txBox="1">
              <a:spLocks noChangeArrowheads="1"/>
            </p:cNvSpPr>
            <p:nvPr/>
          </p:nvSpPr>
          <p:spPr bwMode="auto">
            <a:xfrm>
              <a:off x="4874294" y="5700615"/>
              <a:ext cx="2068930" cy="403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Чотириколовий</a:t>
              </a:r>
              <a:r>
                <a:rPr lang="en-US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гоніометр в </a:t>
              </a:r>
              <a:r>
                <a:rPr lang="uk-UA" altLang="uk-UA" sz="1083" b="1" dirty="0" err="1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диапазоні</a:t>
              </a:r>
              <a:r>
                <a:rPr lang="en-US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Т = 100 – 300 К</a:t>
              </a:r>
            </a:p>
          </p:txBody>
        </p:sp>
        <p:sp>
          <p:nvSpPr>
            <p:cNvPr id="145414" name="TextBox 10"/>
            <p:cNvSpPr txBox="1">
              <a:spLocks noChangeArrowheads="1"/>
            </p:cNvSpPr>
            <p:nvPr/>
          </p:nvSpPr>
          <p:spPr bwMode="auto">
            <a:xfrm>
              <a:off x="5908759" y="4094425"/>
              <a:ext cx="3087697" cy="787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Динаміка структурних</a:t>
              </a:r>
              <a:r>
                <a:rPr lang="en-US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фазових переходів в</a:t>
              </a:r>
              <a:r>
                <a:rPr lang="en-US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сегнетоелектриках </a:t>
              </a:r>
              <a:r>
                <a:rPr lang="en-US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та </a:t>
              </a:r>
              <a:r>
                <a:rPr lang="en-US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 </a:t>
              </a:r>
              <a:r>
                <a:rPr lang="uk-UA" altLang="uk-UA" sz="1600" b="1" i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напівпровідниках</a:t>
              </a:r>
            </a:p>
          </p:txBody>
        </p:sp>
        <p:sp>
          <p:nvSpPr>
            <p:cNvPr id="145415" name="TextBox 12"/>
            <p:cNvSpPr txBox="1">
              <a:spLocks noChangeArrowheads="1"/>
            </p:cNvSpPr>
            <p:nvPr/>
          </p:nvSpPr>
          <p:spPr bwMode="auto">
            <a:xfrm>
              <a:off x="4819209" y="7193992"/>
              <a:ext cx="4177247" cy="24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Вплив опромінення на формування нових фаз в напівпровідниках</a:t>
              </a:r>
            </a:p>
          </p:txBody>
        </p:sp>
        <p:sp>
          <p:nvSpPr>
            <p:cNvPr id="145416" name="Rectangle 16"/>
            <p:cNvSpPr>
              <a:spLocks noChangeArrowheads="1"/>
            </p:cNvSpPr>
            <p:nvPr/>
          </p:nvSpPr>
          <p:spPr bwMode="auto">
            <a:xfrm>
              <a:off x="4435868" y="5397141"/>
              <a:ext cx="1774545" cy="27699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300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Проф. Боровий М.О.</a:t>
              </a:r>
            </a:p>
          </p:txBody>
        </p:sp>
        <p:sp>
          <p:nvSpPr>
            <p:cNvPr id="145417" name="TextBox 10"/>
            <p:cNvSpPr txBox="1">
              <a:spLocks noChangeArrowheads="1"/>
            </p:cNvSpPr>
            <p:nvPr/>
          </p:nvSpPr>
          <p:spPr bwMode="auto">
            <a:xfrm>
              <a:off x="7250617" y="5137484"/>
              <a:ext cx="1882828" cy="403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Динаміка фазових переходів</a:t>
              </a:r>
            </a:p>
            <a:p>
              <a:pPr algn="ctr" defTabSz="99057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uk-UA" altLang="uk-UA" sz="1083" b="1" dirty="0">
                  <a:solidFill>
                    <a:prstClr val="black"/>
                  </a:solidFill>
                  <a:latin typeface="Times New Roman" pitchFamily="18" charset="0"/>
                  <a:cs typeface="Arial" charset="0"/>
                  <a:sym typeface="Arial" charset="0"/>
                </a:rPr>
                <a:t>в сегнетоелектриках</a:t>
              </a:r>
            </a:p>
          </p:txBody>
        </p:sp>
        <p:pic>
          <p:nvPicPr>
            <p:cNvPr id="145418" name="Рисунок 1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32298" y="4049752"/>
              <a:ext cx="988705" cy="1334105"/>
            </a:xfrm>
            <a:prstGeom prst="rect">
              <a:avLst/>
            </a:prstGeom>
            <a:noFill/>
            <a:ln w="12700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145419" name="Picture 2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82048" y="6141223"/>
              <a:ext cx="1018969" cy="832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0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323141" y="7553504"/>
              <a:ext cx="1336783" cy="865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1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512954" y="7571478"/>
              <a:ext cx="1263027" cy="847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23" name="Рисунок 2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250617" y="5651155"/>
              <a:ext cx="1048680" cy="1134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Picture 5">
            <a:extLst>
              <a:ext uri="{FF2B5EF4-FFF2-40B4-BE49-F238E27FC236}">
                <a16:creationId xmlns:a16="http://schemas.microsoft.com/office/drawing/2014/main" id="{013F2A8F-83BC-68B7-2D75-88F1DFFC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03" y="3585522"/>
            <a:ext cx="837839" cy="56911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CCF4DFA-DAF8-DDB6-3712-58BCD758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04" y="4142051"/>
            <a:ext cx="837838" cy="6080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Google Shape;252;p36">
            <a:extLst>
              <a:ext uri="{FF2B5EF4-FFF2-40B4-BE49-F238E27FC236}">
                <a16:creationId xmlns:a16="http://schemas.microsoft.com/office/drawing/2014/main" id="{4F068E76-F59F-7362-C582-7E311B42FE24}"/>
              </a:ext>
            </a:extLst>
          </p:cNvPr>
          <p:cNvSpPr txBox="1"/>
          <p:nvPr/>
        </p:nvSpPr>
        <p:spPr>
          <a:xfrm>
            <a:off x="2020093" y="372135"/>
            <a:ext cx="6473296" cy="600132"/>
          </a:xfrm>
          <a:prstGeom prst="rect">
            <a:avLst/>
          </a:prstGeom>
          <a:noFill/>
          <a:ln>
            <a:noFill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ru-RU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  <a:cs typeface="Arial" charset="0"/>
                <a:sym typeface="Arial" charset="0"/>
              </a:rPr>
              <a:t>ОСНОВНІ НАПРЯМИ НАУКОВОЇ РОБОТИ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BED1AE-59C4-9F9C-1F0E-9113F9B213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393" y="5433663"/>
            <a:ext cx="3639874" cy="1388836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1D8B4B48-CC96-C0B7-FC6A-9374A393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55" y="3848963"/>
            <a:ext cx="1840072" cy="144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355CB41E-8EF1-2DDE-3789-65223FBFE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372" y="1934043"/>
            <a:ext cx="33063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905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Calibri"/>
              </a:rPr>
              <a:t>Синтез кремнієвих мультишарових паруватих структур та дослідження їхньої структури, оптичних та термічних властивостей</a:t>
            </a:r>
            <a:endParaRPr lang="uk-UA" altLang="uk-UA" sz="1600" b="1" i="1" dirty="0">
              <a:solidFill>
                <a:prstClr val="black"/>
              </a:solidFill>
              <a:latin typeface="Times New Roman" pitchFamily="18" charset="0"/>
              <a:cs typeface="Arial" charset="0"/>
              <a:sym typeface="Arial" charset="0"/>
            </a:endParaRP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4CE2845E-989B-23DD-AAF4-448A95AE7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9" y="3359609"/>
            <a:ext cx="1622761" cy="49244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905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1300" b="1" dirty="0">
                <a:solidFill>
                  <a:prstClr val="black"/>
                </a:solidFill>
                <a:latin typeface="Times New Roman" panose="02020603050405020304" pitchFamily="18" charset="0"/>
                <a:cs typeface="Arial" charset="0"/>
                <a:sym typeface="Arial" charset="0"/>
              </a:rPr>
              <a:t>К.ф.-</a:t>
            </a:r>
            <a:r>
              <a:rPr lang="uk-UA" altLang="uk-UA" sz="1300" b="1" dirty="0" err="1">
                <a:solidFill>
                  <a:prstClr val="black"/>
                </a:solidFill>
                <a:latin typeface="Times New Roman" panose="02020603050405020304" pitchFamily="18" charset="0"/>
                <a:cs typeface="Arial" charset="0"/>
                <a:sym typeface="Arial" charset="0"/>
              </a:rPr>
              <a:t>м.н</a:t>
            </a:r>
            <a:r>
              <a:rPr lang="uk-UA" altLang="uk-UA" sz="1300" b="1" dirty="0">
                <a:solidFill>
                  <a:prstClr val="black"/>
                </a:solidFill>
                <a:latin typeface="Times New Roman" panose="02020603050405020304" pitchFamily="18" charset="0"/>
                <a:cs typeface="Arial" charset="0"/>
                <a:sym typeface="Arial" charset="0"/>
              </a:rPr>
              <a:t> </a:t>
            </a:r>
          </a:p>
          <a:p>
            <a:pPr algn="ctr" defTabSz="9905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1300" b="1" dirty="0">
                <a:solidFill>
                  <a:prstClr val="black"/>
                </a:solidFill>
                <a:latin typeface="Times New Roman" panose="02020603050405020304" pitchFamily="18" charset="0"/>
                <a:cs typeface="Arial" charset="0"/>
                <a:sym typeface="Arial" charset="0"/>
              </a:rPr>
              <a:t>Ліщук П.О.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4DBB73B-1C34-E75B-6A34-C61EC5701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3" y="1135176"/>
            <a:ext cx="47555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905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Процеси </a:t>
            </a:r>
            <a:r>
              <a:rPr lang="uk-UA" altLang="uk-UA" b="1" dirty="0" err="1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фототермічного</a:t>
            </a:r>
            <a:r>
              <a:rPr lang="uk-UA" altLang="uk-UA" b="1" dirty="0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 та </a:t>
            </a:r>
            <a:r>
              <a:rPr lang="uk-UA" altLang="uk-UA" b="1" dirty="0" err="1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фотоакустичного</a:t>
            </a:r>
            <a:r>
              <a:rPr lang="uk-UA" altLang="uk-UA" b="1" dirty="0">
                <a:solidFill>
                  <a:prstClr val="black"/>
                </a:solidFill>
                <a:cs typeface="Arial" panose="020B0604020202020204" pitchFamily="34" charset="0"/>
                <a:sym typeface="Arial" charset="0"/>
              </a:rPr>
              <a:t> перетворення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EE9FF7-762E-4FAC-49D7-577CBF92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933" r="4091"/>
          <a:stretch/>
        </p:blipFill>
        <p:spPr>
          <a:xfrm>
            <a:off x="5376651" y="5381087"/>
            <a:ext cx="1884909" cy="114654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981B0FC9-E43B-698C-ADCD-8D529E120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022" y="1987829"/>
            <a:ext cx="377689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Керування електромагнітними параметрами багатокомпонентних</a:t>
            </a:r>
            <a:r>
              <a:rPr lang="en-US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композитних</a:t>
            </a:r>
            <a:r>
              <a:rPr lang="en-US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структур</a:t>
            </a:r>
            <a:r>
              <a:rPr lang="en-GB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, 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моделювання</a:t>
            </a:r>
            <a:r>
              <a:rPr lang="en-US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характеристик</a:t>
            </a:r>
            <a:r>
              <a:rPr lang="en-US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</a:t>
            </a:r>
            <a:r>
              <a:rPr lang="uk-UA" altLang="uk-UA" sz="1600" b="1" i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 екранування ЕМВ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313907-7D1D-FA80-5BDC-BDA4D1ECDA53}"/>
              </a:ext>
            </a:extLst>
          </p:cNvPr>
          <p:cNvSpPr/>
          <p:nvPr/>
        </p:nvSpPr>
        <p:spPr>
          <a:xfrm>
            <a:off x="7820513" y="3428394"/>
            <a:ext cx="1507844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Механізми дисипації</a:t>
            </a:r>
          </a:p>
          <a:p>
            <a:pPr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 енергії ЕМ-хвиль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34F4C13-E581-19A0-3896-190E1AF85F2B}"/>
              </a:ext>
            </a:extLst>
          </p:cNvPr>
          <p:cNvSpPr/>
          <p:nvPr/>
        </p:nvSpPr>
        <p:spPr>
          <a:xfrm>
            <a:off x="5516657" y="5114348"/>
            <a:ext cx="1958458" cy="25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90570" fontAlgn="base"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Мультишаровий</a:t>
            </a: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 екран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0C96527-F62C-A615-0BB9-8AA7C5566FF2}"/>
              </a:ext>
            </a:extLst>
          </p:cNvPr>
          <p:cNvSpPr/>
          <p:nvPr/>
        </p:nvSpPr>
        <p:spPr>
          <a:xfrm>
            <a:off x="8070342" y="5050001"/>
            <a:ext cx="1432232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Смуги поглинання </a:t>
            </a:r>
          </a:p>
          <a:p>
            <a:pPr algn="ctr"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ЕМВ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7EBF8EA-958F-A06C-A425-A828DD8071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02" y="3926822"/>
            <a:ext cx="1031096" cy="10686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F474BF8-5574-22E8-26D9-4F87E5D41F51}"/>
              </a:ext>
            </a:extLst>
          </p:cNvPr>
          <p:cNvSpPr/>
          <p:nvPr/>
        </p:nvSpPr>
        <p:spPr>
          <a:xfrm>
            <a:off x="6155012" y="3550954"/>
            <a:ext cx="1095885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Композит </a:t>
            </a:r>
          </a:p>
          <a:p>
            <a:pPr algn="ctr" defTabSz="990570" fontAlgn="base">
              <a:lnSpc>
                <a:spcPts val="1083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en-US" sz="1083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з ГНП/ВаТіО</a:t>
            </a:r>
            <a:r>
              <a:rPr lang="uk-UA" altLang="en-US" sz="6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charset="0"/>
              </a:rPr>
              <a:t>3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9C209C6-C13B-08F0-F856-39468C5E55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7985" r="9804"/>
          <a:stretch/>
        </p:blipFill>
        <p:spPr>
          <a:xfrm>
            <a:off x="8109838" y="5395533"/>
            <a:ext cx="1519859" cy="114654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D72BA42-C119-460C-B15C-9268955E7A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t="23786" r="32144" b="20984"/>
          <a:stretch/>
        </p:blipFill>
        <p:spPr>
          <a:xfrm>
            <a:off x="7469592" y="3813386"/>
            <a:ext cx="2339282" cy="1162612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9AA8A34-EBB4-402C-3D37-89D3AAB68037}"/>
              </a:ext>
            </a:extLst>
          </p:cNvPr>
          <p:cNvSpPr/>
          <p:nvPr/>
        </p:nvSpPr>
        <p:spPr>
          <a:xfrm>
            <a:off x="5126703" y="1218753"/>
            <a:ext cx="4115550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9057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Фізика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</a:t>
            </a:r>
            <a:r>
              <a:rPr lang="ru-RU" b="1" dirty="0" err="1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нанокомпозитних</a:t>
            </a:r>
            <a:r>
              <a:rPr lang="ru-RU" b="1" dirty="0">
                <a:solidFill>
                  <a:srgbClr val="050505"/>
                </a:solidFill>
                <a:latin typeface="Arial" charset="0"/>
                <a:cs typeface="Arial" charset="0"/>
                <a:sym typeface="Arial" charset="0"/>
              </a:rPr>
              <a:t> структур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EFCD632-BE5E-FB9F-EB1E-401DB353864A}"/>
              </a:ext>
            </a:extLst>
          </p:cNvPr>
          <p:cNvSpPr/>
          <p:nvPr/>
        </p:nvSpPr>
        <p:spPr>
          <a:xfrm>
            <a:off x="4875383" y="3312408"/>
            <a:ext cx="12716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300" b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Д. ф.-м. н.</a:t>
            </a:r>
          </a:p>
          <a:p>
            <a:pPr algn="ctr" defTabSz="990570" fontAlgn="base">
              <a:spcBef>
                <a:spcPct val="0"/>
              </a:spcBef>
              <a:spcAft>
                <a:spcPct val="0"/>
              </a:spcAft>
            </a:pPr>
            <a:r>
              <a:rPr lang="uk-UA" altLang="uk-UA" sz="1300" b="1" dirty="0">
                <a:solidFill>
                  <a:prstClr val="black"/>
                </a:solidFill>
                <a:latin typeface="Times New Roman" pitchFamily="18" charset="0"/>
                <a:cs typeface="Arial" charset="0"/>
                <a:sym typeface="Arial" charset="0"/>
              </a:rPr>
              <a:t>Вовченко Л.Л.</a:t>
            </a:r>
            <a:endParaRPr lang="en-GB" sz="13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24" name="Picture 2" descr="Фізичний факультет: Кафедра загальної фізики | Archive | August">
            <a:extLst>
              <a:ext uri="{FF2B5EF4-FFF2-40B4-BE49-F238E27FC236}">
                <a16:creationId xmlns:a16="http://schemas.microsoft.com/office/drawing/2014/main" id="{FB777879-2473-6A08-F373-93133AC78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" t="5219" r="59898" b="14875"/>
          <a:stretch/>
        </p:blipFill>
        <p:spPr bwMode="auto">
          <a:xfrm>
            <a:off x="4970375" y="2095690"/>
            <a:ext cx="1054789" cy="124979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52;p36">
            <a:extLst>
              <a:ext uri="{FF2B5EF4-FFF2-40B4-BE49-F238E27FC236}">
                <a16:creationId xmlns:a16="http://schemas.microsoft.com/office/drawing/2014/main" id="{CAB3AF73-7F6F-E269-3D1F-7BFE35534E8E}"/>
              </a:ext>
            </a:extLst>
          </p:cNvPr>
          <p:cNvSpPr txBox="1"/>
          <p:nvPr/>
        </p:nvSpPr>
        <p:spPr>
          <a:xfrm>
            <a:off x="2020093" y="372135"/>
            <a:ext cx="6473296" cy="600132"/>
          </a:xfrm>
          <a:prstGeom prst="rect">
            <a:avLst/>
          </a:prstGeom>
          <a:noFill/>
          <a:ln>
            <a:noFill/>
          </a:ln>
        </p:spPr>
        <p:txBody>
          <a:bodyPr lIns="99044" tIns="99044" rIns="99044" bIns="99044">
            <a:spAutoFit/>
          </a:bodyPr>
          <a:lstStyle/>
          <a:p>
            <a:pPr algn="ctr" defTabSz="99057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ru-RU" sz="26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  <a:cs typeface="Arial" charset="0"/>
                <a:sym typeface="Arial" charset="0"/>
              </a:rPr>
              <a:t>ОСНОВНІ НАПРЯМИ НАУКОВОЇ РОБОТИ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3DED65D-477A-3658-F25E-A5C4BD48E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7" y="1946504"/>
            <a:ext cx="1076905" cy="1435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Google Shape;176;p30">
            <a:extLst>
              <a:ext uri="{FF2B5EF4-FFF2-40B4-BE49-F238E27FC236}">
                <a16:creationId xmlns:a16="http://schemas.microsoft.com/office/drawing/2014/main" id="{558A2273-C39B-3C8E-6931-F5829DA3F4A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1297" t="25185" r="17740" b="6000"/>
          <a:stretch/>
        </p:blipFill>
        <p:spPr>
          <a:xfrm>
            <a:off x="3273159" y="3757891"/>
            <a:ext cx="1018280" cy="135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78;p30">
            <a:extLst>
              <a:ext uri="{FF2B5EF4-FFF2-40B4-BE49-F238E27FC236}">
                <a16:creationId xmlns:a16="http://schemas.microsoft.com/office/drawing/2014/main" id="{9E263C38-8B93-4AAE-7519-35347A34345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38849" y="3853069"/>
            <a:ext cx="1460612" cy="119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A0CBF5D-1D0B-48BE-A0EB-F4A72B02D3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1265" y="5395533"/>
            <a:ext cx="3437108" cy="12295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E12A2825-70D2-44AD-85CE-0020F74731A5}"/>
              </a:ext>
            </a:extLst>
          </p:cNvPr>
          <p:cNvSpPr/>
          <p:nvPr/>
        </p:nvSpPr>
        <p:spPr>
          <a:xfrm>
            <a:off x="2236295" y="80856"/>
            <a:ext cx="5433410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Академічна мобільність студентів та аспірантів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28850D-27E4-F28A-3D9E-59EA1B25D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" y="510522"/>
            <a:ext cx="9186729" cy="63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Прямокутник 53">
            <a:extLst>
              <a:ext uri="{FF2B5EF4-FFF2-40B4-BE49-F238E27FC236}">
                <a16:creationId xmlns:a16="http://schemas.microsoft.com/office/drawing/2014/main" id="{1FB7A994-4689-4604-A7F0-9094E5542ED3}"/>
              </a:ext>
            </a:extLst>
          </p:cNvPr>
          <p:cNvSpPr/>
          <p:nvPr/>
        </p:nvSpPr>
        <p:spPr>
          <a:xfrm>
            <a:off x="3919882" y="764755"/>
            <a:ext cx="5986118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33" b="1" dirty="0">
                <a:solidFill>
                  <a:srgbClr val="C00000"/>
                </a:solidFill>
                <a:latin typeface="Ubuntu"/>
              </a:rPr>
              <a:t>Е</a:t>
            </a:r>
            <a:r>
              <a:rPr lang="en-US" sz="1733" b="1" dirty="0">
                <a:solidFill>
                  <a:srgbClr val="C00000"/>
                </a:solidFill>
                <a:latin typeface="Ubuntu"/>
              </a:rPr>
              <a:t>R</a:t>
            </a:r>
            <a:r>
              <a:rPr lang="ru-RU" sz="1733" b="1" dirty="0">
                <a:solidFill>
                  <a:srgbClr val="C00000"/>
                </a:solidFill>
                <a:latin typeface="Ubuntu"/>
              </a:rPr>
              <a:t>А</a:t>
            </a:r>
            <a:r>
              <a:rPr lang="en-US" sz="1733" b="1" dirty="0">
                <a:solidFill>
                  <a:srgbClr val="C00000"/>
                </a:solidFill>
                <a:latin typeface="Ubuntu"/>
              </a:rPr>
              <a:t>SMUS</a:t>
            </a:r>
            <a:r>
              <a:rPr lang="ru-RU" sz="1733" b="1" dirty="0">
                <a:solidFill>
                  <a:srgbClr val="C00000"/>
                </a:solidFill>
                <a:latin typeface="Ubuntu"/>
              </a:rPr>
              <a:t>+ 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–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програма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ЄС, яка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підтримує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міжнародну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</a:t>
            </a:r>
            <a:br>
              <a:rPr lang="en-US" sz="1733" dirty="0">
                <a:solidFill>
                  <a:srgbClr val="212529"/>
                </a:solidFill>
                <a:latin typeface="Ubuntu"/>
              </a:rPr>
            </a:br>
            <a:r>
              <a:rPr lang="ru-RU" sz="1733" dirty="0" err="1">
                <a:solidFill>
                  <a:srgbClr val="212529"/>
                </a:solidFill>
                <a:latin typeface="Ubuntu"/>
              </a:rPr>
              <a:t>співпрацю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в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галузі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освіти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, навчання, </a:t>
            </a:r>
            <a:r>
              <a:rPr lang="ru-RU" sz="1733" dirty="0" err="1">
                <a:solidFill>
                  <a:srgbClr val="212529"/>
                </a:solidFill>
                <a:latin typeface="Ubuntu"/>
              </a:rPr>
              <a:t>молоді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 та спорту. </a:t>
            </a:r>
            <a:br>
              <a:rPr lang="en-US" sz="1733" b="1" dirty="0">
                <a:solidFill>
                  <a:srgbClr val="212529"/>
                </a:solidFill>
                <a:latin typeface="Ubuntu"/>
              </a:rPr>
            </a:b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Програма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надає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можливості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для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фізиків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з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України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для навчання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або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проведення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наукових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досліджень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в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інших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b="1" dirty="0" err="1">
                <a:solidFill>
                  <a:srgbClr val="212529"/>
                </a:solidFill>
                <a:latin typeface="Ubuntu"/>
              </a:rPr>
              <a:t>країнах</a:t>
            </a:r>
            <a:r>
              <a:rPr lang="ru-RU" sz="1733" b="1" dirty="0">
                <a:solidFill>
                  <a:srgbClr val="212529"/>
                </a:solidFill>
                <a:latin typeface="Ubuntu"/>
              </a:rPr>
              <a:t>. </a:t>
            </a:r>
            <a:endParaRPr lang="uk-UA" sz="1733" dirty="0"/>
          </a:p>
        </p:txBody>
      </p:sp>
      <p:sp>
        <p:nvSpPr>
          <p:cNvPr id="57" name="Прямокутник 56">
            <a:extLst>
              <a:ext uri="{FF2B5EF4-FFF2-40B4-BE49-F238E27FC236}">
                <a16:creationId xmlns:a16="http://schemas.microsoft.com/office/drawing/2014/main" id="{0D173F3F-A68B-4777-BF50-8C4E7541FA01}"/>
              </a:ext>
            </a:extLst>
          </p:cNvPr>
          <p:cNvSpPr/>
          <p:nvPr/>
        </p:nvSpPr>
        <p:spPr>
          <a:xfrm>
            <a:off x="3919882" y="2145262"/>
            <a:ext cx="6010037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733" b="1" dirty="0">
                <a:solidFill>
                  <a:srgbClr val="212529"/>
                </a:solidFill>
                <a:latin typeface="Ubuntu"/>
              </a:rPr>
              <a:t>Бюджет програми у 2021-2027 рр. становить</a:t>
            </a:r>
            <a:br>
              <a:rPr lang="uk-UA" sz="1733" dirty="0">
                <a:solidFill>
                  <a:srgbClr val="212529"/>
                </a:solidFill>
                <a:latin typeface="Ubuntu"/>
              </a:rPr>
            </a:br>
            <a:r>
              <a:rPr lang="uk-UA" sz="1733" b="1" dirty="0">
                <a:solidFill>
                  <a:srgbClr val="C00000"/>
                </a:solidFill>
                <a:latin typeface="Ubuntu"/>
              </a:rPr>
              <a:t>понад 28 </a:t>
            </a:r>
            <a:r>
              <a:rPr lang="uk-UA" sz="1700" b="1" dirty="0">
                <a:solidFill>
                  <a:srgbClr val="C00000"/>
                </a:solidFill>
                <a:latin typeface="Ubuntu"/>
              </a:rPr>
              <a:t>мільярдів</a:t>
            </a:r>
            <a:r>
              <a:rPr lang="uk-UA" sz="1733" b="1" dirty="0">
                <a:solidFill>
                  <a:srgbClr val="C00000"/>
                </a:solidFill>
                <a:latin typeface="Ubuntu"/>
              </a:rPr>
              <a:t> євро</a:t>
            </a:r>
            <a:r>
              <a:rPr lang="uk-UA" sz="1733" b="1" dirty="0">
                <a:solidFill>
                  <a:srgbClr val="212529"/>
                </a:solidFill>
                <a:latin typeface="Ubuntu"/>
              </a:rPr>
              <a:t> –</a:t>
            </a:r>
            <a:r>
              <a:rPr lang="uk-UA" sz="1733" dirty="0">
                <a:solidFill>
                  <a:srgbClr val="212529"/>
                </a:solidFill>
                <a:latin typeface="Ubuntu"/>
              </a:rPr>
              <a:t> це майже вдвічі більший за </a:t>
            </a:r>
            <a:br>
              <a:rPr lang="en-US" sz="1733" dirty="0">
                <a:solidFill>
                  <a:srgbClr val="212529"/>
                </a:solidFill>
                <a:latin typeface="Ubuntu"/>
              </a:rPr>
            </a:br>
            <a:r>
              <a:rPr lang="uk-UA" sz="1733" dirty="0">
                <a:solidFill>
                  <a:srgbClr val="212529"/>
                </a:solidFill>
                <a:latin typeface="Ubuntu"/>
              </a:rPr>
              <a:t>обсягом</a:t>
            </a:r>
            <a:r>
              <a:rPr lang="en-US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uk-UA" sz="1733" dirty="0">
                <a:solidFill>
                  <a:srgbClr val="212529"/>
                </a:solidFill>
                <a:latin typeface="Ubuntu"/>
              </a:rPr>
              <a:t>бюджет фінансування у порівнянні з коштами, </a:t>
            </a:r>
            <a:br>
              <a:rPr lang="en-US" sz="1733" dirty="0">
                <a:solidFill>
                  <a:srgbClr val="212529"/>
                </a:solidFill>
                <a:latin typeface="Ubuntu"/>
              </a:rPr>
            </a:br>
            <a:r>
              <a:rPr lang="uk-UA" sz="1733" dirty="0">
                <a:solidFill>
                  <a:srgbClr val="212529"/>
                </a:solidFill>
                <a:latin typeface="Ubuntu"/>
              </a:rPr>
              <a:t>виділеними на реалізацію</a:t>
            </a:r>
            <a:r>
              <a:rPr lang="en-US" sz="1733" dirty="0">
                <a:solidFill>
                  <a:srgbClr val="212529"/>
                </a:solidFill>
                <a:latin typeface="Ubuntu"/>
              </a:rPr>
              <a:t> </a:t>
            </a:r>
            <a:r>
              <a:rPr lang="ru-RU" sz="1733" dirty="0">
                <a:solidFill>
                  <a:srgbClr val="212529"/>
                </a:solidFill>
                <a:latin typeface="Ubuntu"/>
              </a:rPr>
              <a:t>ц</a:t>
            </a:r>
            <a:r>
              <a:rPr lang="uk-UA" sz="1733" dirty="0" err="1">
                <a:solidFill>
                  <a:srgbClr val="212529"/>
                </a:solidFill>
                <a:latin typeface="Ubuntu"/>
              </a:rPr>
              <a:t>ієї</a:t>
            </a:r>
            <a:r>
              <a:rPr lang="uk-UA" sz="1733" dirty="0">
                <a:solidFill>
                  <a:srgbClr val="212529"/>
                </a:solidFill>
                <a:latin typeface="Ubuntu"/>
              </a:rPr>
              <a:t> Програми за 2014-2020 рр.</a:t>
            </a:r>
            <a:endParaRPr lang="uk-UA" sz="1733" dirty="0"/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78865096-D9C7-4CD3-877D-6F1E988BBC75}"/>
              </a:ext>
            </a:extLst>
          </p:cNvPr>
          <p:cNvSpPr/>
          <p:nvPr/>
        </p:nvSpPr>
        <p:spPr>
          <a:xfrm>
            <a:off x="3205469" y="161724"/>
            <a:ext cx="349505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950" b="1" dirty="0">
                <a:solidFill>
                  <a:srgbClr val="002060"/>
                </a:solidFill>
              </a:rPr>
              <a:t>Міжнародні проєкти та гранти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041527-750F-4902-80BE-16494D49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" y="751788"/>
            <a:ext cx="3956116" cy="2536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143BD7-660F-4569-BA55-A285FC126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0" t="30108" r="2398" b="5198"/>
          <a:stretch/>
        </p:blipFill>
        <p:spPr>
          <a:xfrm>
            <a:off x="4990943" y="3781280"/>
            <a:ext cx="4874964" cy="1735500"/>
          </a:xfrm>
          <a:prstGeom prst="rect">
            <a:avLst/>
          </a:prstGeom>
          <a:ln>
            <a:noFill/>
          </a:ln>
        </p:spPr>
      </p:pic>
      <p:grpSp>
        <p:nvGrpSpPr>
          <p:cNvPr id="6" name="Групувати 5">
            <a:extLst>
              <a:ext uri="{FF2B5EF4-FFF2-40B4-BE49-F238E27FC236}">
                <a16:creationId xmlns:a16="http://schemas.microsoft.com/office/drawing/2014/main" id="{71A10206-EF10-4567-85FD-E1EACB4D7CC6}"/>
              </a:ext>
            </a:extLst>
          </p:cNvPr>
          <p:cNvGrpSpPr/>
          <p:nvPr/>
        </p:nvGrpSpPr>
        <p:grpSpPr>
          <a:xfrm>
            <a:off x="0" y="3781280"/>
            <a:ext cx="4953000" cy="1735501"/>
            <a:chOff x="107504" y="3507555"/>
            <a:chExt cx="4572000" cy="1602001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2386-3C64-4ABA-8764-419937E77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33" t="30108" r="2002" b="1369"/>
            <a:stretch/>
          </p:blipFill>
          <p:spPr>
            <a:xfrm>
              <a:off x="107504" y="3507555"/>
              <a:ext cx="4392488" cy="160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368A1B-52F7-428A-86AE-AEA8F526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701" y="3507556"/>
              <a:ext cx="1424803" cy="1602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D7119C73-CA74-4805-B6CF-16600CFD9AEE}"/>
              </a:ext>
            </a:extLst>
          </p:cNvPr>
          <p:cNvSpPr/>
          <p:nvPr/>
        </p:nvSpPr>
        <p:spPr>
          <a:xfrm>
            <a:off x="-55190" y="5657149"/>
            <a:ext cx="998510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733" b="1" i="1" dirty="0">
                <a:latin typeface="Ubuntu"/>
              </a:rPr>
              <a:t>Студент КЗФ </a:t>
            </a:r>
            <a:r>
              <a:rPr lang="ru-RU" sz="1733" b="1" i="1" dirty="0" err="1">
                <a:latin typeface="Ubuntu"/>
              </a:rPr>
              <a:t>Віктор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Мандролько</a:t>
            </a:r>
            <a:r>
              <a:rPr lang="ru-RU" sz="1733" b="1" i="1" dirty="0">
                <a:latin typeface="Ubuntu"/>
              </a:rPr>
              <a:t> та </a:t>
            </a:r>
            <a:r>
              <a:rPr lang="ru-RU" sz="1733" b="1" i="1" dirty="0" err="1">
                <a:latin typeface="Ubuntu"/>
              </a:rPr>
              <a:t>аспірантка</a:t>
            </a:r>
            <a:r>
              <a:rPr lang="ru-RU" sz="1733" b="1" i="1" dirty="0">
                <a:latin typeface="Ubuntu"/>
              </a:rPr>
              <a:t> КФЗ Леся </a:t>
            </a:r>
            <a:r>
              <a:rPr lang="ru-RU" sz="1733" b="1" i="1" dirty="0" err="1">
                <a:latin typeface="Ubuntu"/>
              </a:rPr>
              <a:t>Чепела</a:t>
            </a:r>
            <a:r>
              <a:rPr lang="ru-RU" sz="1733" b="1" i="1" dirty="0">
                <a:latin typeface="Ubuntu"/>
              </a:rPr>
              <a:t> на </a:t>
            </a:r>
            <a:r>
              <a:rPr lang="ru-RU" sz="1733" b="1" i="1" dirty="0" err="1">
                <a:latin typeface="Ubuntu"/>
              </a:rPr>
              <a:t>стажуванні</a:t>
            </a:r>
            <a:r>
              <a:rPr lang="ru-RU" sz="1733" b="1" i="1" dirty="0">
                <a:latin typeface="Ubuntu"/>
              </a:rPr>
              <a:t> по </a:t>
            </a:r>
            <a:r>
              <a:rPr lang="ru-RU" sz="1733" b="1" i="1" dirty="0" err="1">
                <a:latin typeface="Ubuntu"/>
              </a:rPr>
              <a:t>програмі</a:t>
            </a:r>
            <a:r>
              <a:rPr lang="ru-RU" sz="1733" b="1" i="1" dirty="0">
                <a:latin typeface="Ubuntu"/>
              </a:rPr>
              <a:t> </a:t>
            </a:r>
            <a:r>
              <a:rPr lang="en-GB" sz="1733" b="1" i="1" dirty="0">
                <a:solidFill>
                  <a:srgbClr val="C00000"/>
                </a:solidFill>
                <a:latin typeface="Ubuntu"/>
              </a:rPr>
              <a:t>ERASMUS+</a:t>
            </a:r>
            <a:r>
              <a:rPr lang="en-GB" sz="1733" b="1" i="1" dirty="0">
                <a:latin typeface="Ubuntu"/>
              </a:rPr>
              <a:t> </a:t>
            </a:r>
            <a:r>
              <a:rPr lang="ru-RU" sz="1733" b="1" i="1" dirty="0">
                <a:latin typeface="Ubuntu"/>
              </a:rPr>
              <a:t>в </a:t>
            </a:r>
            <a:r>
              <a:rPr lang="ru-RU" sz="1733" b="1" i="1" dirty="0" err="1">
                <a:latin typeface="Ubuntu"/>
              </a:rPr>
              <a:t>лабораторіях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Національного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інституту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прикладних</a:t>
            </a:r>
            <a:r>
              <a:rPr lang="ru-RU" sz="1733" b="1" i="1" dirty="0">
                <a:latin typeface="Ubuntu"/>
              </a:rPr>
              <a:t> наук </a:t>
            </a:r>
            <a:r>
              <a:rPr lang="ru-RU" sz="1733" b="1" i="1" dirty="0" err="1">
                <a:latin typeface="Ubuntu"/>
              </a:rPr>
              <a:t>Ліона</a:t>
            </a:r>
            <a:r>
              <a:rPr lang="ru-RU" sz="1733" b="1" i="1" dirty="0">
                <a:latin typeface="Ubuntu"/>
              </a:rPr>
              <a:t> (INSA </a:t>
            </a:r>
            <a:r>
              <a:rPr lang="ru-RU" sz="1733" b="1" i="1" dirty="0" err="1">
                <a:latin typeface="Ubuntu"/>
              </a:rPr>
              <a:t>de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Lyon</a:t>
            </a:r>
            <a:r>
              <a:rPr lang="ru-RU" sz="1733" b="1" i="1" dirty="0">
                <a:latin typeface="Ubuntu"/>
              </a:rPr>
              <a:t>) і </a:t>
            </a:r>
            <a:r>
              <a:rPr lang="en-GB" sz="1733" b="1" i="1" dirty="0">
                <a:latin typeface="Ubuntu"/>
              </a:rPr>
              <a:t>LEMTA </a:t>
            </a:r>
            <a:r>
              <a:rPr lang="ru-RU" sz="1733" b="1" i="1" dirty="0" err="1">
                <a:latin typeface="Ubuntu"/>
              </a:rPr>
              <a:t>Університету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Лотарингії</a:t>
            </a:r>
            <a:r>
              <a:rPr lang="ru-RU" sz="1733" b="1" i="1" dirty="0">
                <a:latin typeface="Ubuntu"/>
              </a:rPr>
              <a:t> та </a:t>
            </a:r>
            <a:r>
              <a:rPr lang="ru-RU" sz="1733" b="1" i="1" dirty="0" err="1">
                <a:latin typeface="Ubuntu"/>
              </a:rPr>
              <a:t>Французького</a:t>
            </a:r>
            <a:r>
              <a:rPr lang="ru-RU" sz="1733" b="1" i="1" dirty="0">
                <a:latin typeface="Ubuntu"/>
              </a:rPr>
              <a:t> </a:t>
            </a:r>
            <a:r>
              <a:rPr lang="ru-RU" sz="1733" b="1" i="1" dirty="0" err="1">
                <a:latin typeface="Ubuntu"/>
              </a:rPr>
              <a:t>наукового</a:t>
            </a:r>
            <a:r>
              <a:rPr lang="ru-RU" sz="1733" b="1" i="1" dirty="0">
                <a:latin typeface="Ubuntu"/>
              </a:rPr>
              <a:t> центру </a:t>
            </a:r>
            <a:r>
              <a:rPr lang="ru-RU" sz="1733" b="1" i="1" dirty="0" err="1">
                <a:latin typeface="Ubuntu"/>
              </a:rPr>
              <a:t>досліджень</a:t>
            </a:r>
            <a:r>
              <a:rPr lang="ru-RU" sz="1733" b="1" i="1" dirty="0">
                <a:latin typeface="Ubuntu"/>
              </a:rPr>
              <a:t> (2019, 2021-2023 </a:t>
            </a:r>
            <a:r>
              <a:rPr lang="ru-RU" sz="1733" b="1" i="1" dirty="0" err="1">
                <a:latin typeface="Ubuntu"/>
              </a:rPr>
              <a:t>рр</a:t>
            </a:r>
            <a:r>
              <a:rPr lang="ru-RU" sz="1733" b="1" i="1" dirty="0">
                <a:latin typeface="Ubuntu"/>
              </a:rPr>
              <a:t>.)</a:t>
            </a:r>
            <a:endParaRPr lang="en-GB" sz="1733" i="1" dirty="0">
              <a:latin typeface="Ubuntu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B64E6D-C757-4247-91A1-6173D304F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55" y="84387"/>
            <a:ext cx="11248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6898</TotalTime>
  <Words>1243</Words>
  <Application>Microsoft Office PowerPoint</Application>
  <PresentationFormat>Аркуш A4 (210x297 мм)</PresentationFormat>
  <Paragraphs>124</Paragraphs>
  <Slides>14</Slides>
  <Notes>11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Impact</vt:lpstr>
      <vt:lpstr>Times New Roman</vt:lpstr>
      <vt:lpstr>Ubuntu</vt:lpstr>
      <vt:lpstr>Wingdings 3</vt:lpstr>
      <vt:lpstr>Тема Office</vt:lpstr>
      <vt:lpstr>Сектор</vt:lpstr>
      <vt:lpstr>Презентація PowerPoint</vt:lpstr>
      <vt:lpstr>КАФЕДРА ЗАГАЛЬНОЇ ФІЗИКИ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Pavlo Lishchuk</dc:creator>
  <cp:lastModifiedBy>oleg</cp:lastModifiedBy>
  <cp:revision>72</cp:revision>
  <cp:lastPrinted>2023-12-01T14:03:23Z</cp:lastPrinted>
  <dcterms:created xsi:type="dcterms:W3CDTF">2023-10-27T22:18:52Z</dcterms:created>
  <dcterms:modified xsi:type="dcterms:W3CDTF">2024-11-30T11:21:09Z</dcterms:modified>
</cp:coreProperties>
</file>